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slideLayout" Target="../slideLayouts/slideLayout13.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20854"/>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Mobile App Notifications: Enhancing User Experience</a:t>
            </a:r>
            <a:endParaRPr lang="en-US" sz="4450" dirty="0"/>
          </a:p>
        </p:txBody>
      </p:sp>
      <p:sp>
        <p:nvSpPr>
          <p:cNvPr id="4" name="Text 1"/>
          <p:cNvSpPr/>
          <p:nvPr/>
        </p:nvSpPr>
        <p:spPr>
          <a:xfrm>
            <a:off x="6280190" y="358735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this comprehensive guide on handling notifications in mobile apps. Notifications are a powerful tool for engaging users and providing timely information, even when your app isn't actively being used. When implemented effectively, they can significantly enhance the overall user experience and encourage users to return to your app.</a:t>
            </a:r>
            <a:endParaRPr lang="en-US" sz="1750" dirty="0"/>
          </a:p>
        </p:txBody>
      </p:sp>
      <p:sp>
        <p:nvSpPr>
          <p:cNvPr id="5" name="Text 2"/>
          <p:cNvSpPr/>
          <p:nvPr/>
        </p:nvSpPr>
        <p:spPr>
          <a:xfrm>
            <a:off x="6280190" y="6019919"/>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 this presentation, we'll explore the different types of notifications, their implementation, and best practices for creating a notification strategy that resonates with your users without overwhelming them.</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2665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Toast Notifications</a:t>
            </a:r>
            <a:endParaRPr lang="en-US" sz="4450" dirty="0"/>
          </a:p>
        </p:txBody>
      </p:sp>
      <p:pic>
        <p:nvPicPr>
          <p:cNvPr id="3" name="Image 0" descr="preencoded.png">    </p:cNvPr>
          <p:cNvPicPr>
            <a:picLocks noChangeAspect="1"/>
          </p:cNvPicPr>
          <p:nvPr/>
        </p:nvPicPr>
        <p:blipFill>
          <a:blip r:embed="rId1"/>
          <a:stretch>
            <a:fillRect/>
          </a:stretch>
        </p:blipFill>
        <p:spPr>
          <a:xfrm>
            <a:off x="793790" y="1989058"/>
            <a:ext cx="4158615" cy="2570202"/>
          </a:xfrm>
          <a:prstGeom prst="rect">
            <a:avLst/>
          </a:prstGeom>
        </p:spPr>
      </p:pic>
      <p:sp>
        <p:nvSpPr>
          <p:cNvPr id="4" name="Text 1"/>
          <p:cNvSpPr/>
          <p:nvPr/>
        </p:nvSpPr>
        <p:spPr>
          <a:xfrm>
            <a:off x="793790" y="4842748"/>
            <a:ext cx="290655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Fitness Achievement</a:t>
            </a:r>
            <a:endParaRPr lang="en-US" sz="2200" dirty="0"/>
          </a:p>
        </p:txBody>
      </p:sp>
      <p:sp>
        <p:nvSpPr>
          <p:cNvPr id="5" name="Text 2"/>
          <p:cNvSpPr/>
          <p:nvPr/>
        </p:nvSpPr>
        <p:spPr>
          <a:xfrm>
            <a:off x="793790" y="5333167"/>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Provide immediate feedback on workout completion, motivating users to continue their fitness journey.</a:t>
            </a:r>
            <a:endParaRPr lang="en-US" sz="1750" dirty="0"/>
          </a:p>
        </p:txBody>
      </p:sp>
      <p:pic>
        <p:nvPicPr>
          <p:cNvPr id="6" name="Image 1" descr="preencoded.png">    </p:cNvPr>
          <p:cNvPicPr>
            <a:picLocks noChangeAspect="1"/>
          </p:cNvPicPr>
          <p:nvPr/>
        </p:nvPicPr>
        <p:blipFill>
          <a:blip r:embed="rId2"/>
          <a:stretch>
            <a:fillRect/>
          </a:stretch>
        </p:blipFill>
        <p:spPr>
          <a:xfrm>
            <a:off x="5235893" y="1989058"/>
            <a:ext cx="4158615" cy="2570202"/>
          </a:xfrm>
          <a:prstGeom prst="rect">
            <a:avLst/>
          </a:prstGeom>
        </p:spPr>
      </p:pic>
      <p:sp>
        <p:nvSpPr>
          <p:cNvPr id="7" name="Text 3"/>
          <p:cNvSpPr/>
          <p:nvPr/>
        </p:nvSpPr>
        <p:spPr>
          <a:xfrm>
            <a:off x="5235893" y="48427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Action Confirmation</a:t>
            </a:r>
            <a:endParaRPr lang="en-US" sz="2200" dirty="0"/>
          </a:p>
        </p:txBody>
      </p:sp>
      <p:sp>
        <p:nvSpPr>
          <p:cNvPr id="8" name="Text 4"/>
          <p:cNvSpPr/>
          <p:nvPr/>
        </p:nvSpPr>
        <p:spPr>
          <a:xfrm>
            <a:off x="5235893" y="5333167"/>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Confirm that user actions like saving settings or completing tasks have been successfully processed.</a:t>
            </a:r>
            <a:endParaRPr lang="en-US" sz="1750" dirty="0"/>
          </a:p>
        </p:txBody>
      </p:sp>
      <p:pic>
        <p:nvPicPr>
          <p:cNvPr id="9" name="Image 2" descr="preencoded.png">    </p:cNvPr>
          <p:cNvPicPr>
            <a:picLocks noChangeAspect="1"/>
          </p:cNvPicPr>
          <p:nvPr/>
        </p:nvPicPr>
        <p:blipFill>
          <a:blip r:embed="rId3"/>
          <a:stretch>
            <a:fillRect/>
          </a:stretch>
        </p:blipFill>
        <p:spPr>
          <a:xfrm>
            <a:off x="9677995" y="1989058"/>
            <a:ext cx="4158615" cy="2570202"/>
          </a:xfrm>
          <a:prstGeom prst="rect">
            <a:avLst/>
          </a:prstGeom>
        </p:spPr>
      </p:pic>
      <p:sp>
        <p:nvSpPr>
          <p:cNvPr id="10" name="Text 5"/>
          <p:cNvSpPr/>
          <p:nvPr/>
        </p:nvSpPr>
        <p:spPr>
          <a:xfrm>
            <a:off x="9677995" y="4842748"/>
            <a:ext cx="287107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Transaction Updates</a:t>
            </a:r>
            <a:endParaRPr lang="en-US" sz="2200" dirty="0"/>
          </a:p>
        </p:txBody>
      </p:sp>
      <p:sp>
        <p:nvSpPr>
          <p:cNvPr id="11" name="Text 6"/>
          <p:cNvSpPr/>
          <p:nvPr/>
        </p:nvSpPr>
        <p:spPr>
          <a:xfrm>
            <a:off x="9677995" y="5333167"/>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Notify users about successful transactions or important account updates that require brief attention.</a:t>
            </a:r>
            <a:endParaRPr lang="en-US" sz="1750" dirty="0"/>
          </a:p>
        </p:txBody>
      </p:sp>
      <p:sp>
        <p:nvSpPr>
          <p:cNvPr id="12" name="Text 7"/>
          <p:cNvSpPr/>
          <p:nvPr/>
        </p:nvSpPr>
        <p:spPr>
          <a:xfrm>
            <a:off x="793790" y="667702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Toast notifications appear briefly and then disappear automatically without requiring user interaction. They're perfect for providing non-critical feedback that doesn't interrupt the user's current task flow.</a:t>
            </a:r>
            <a:endParaRPr lang="en-US" sz="1750" dirty="0"/>
          </a:p>
        </p:txBody>
      </p:sp>
      <p:pic>
        <p:nvPicPr>
          <p:cNvPr id="13"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60916"/>
            <a:ext cx="5387102"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Modal Notifications</a:t>
            </a:r>
            <a:endParaRPr lang="en-US" sz="4200" dirty="0"/>
          </a:p>
        </p:txBody>
      </p:sp>
      <p:sp>
        <p:nvSpPr>
          <p:cNvPr id="3" name="Shape 1"/>
          <p:cNvSpPr/>
          <p:nvPr/>
        </p:nvSpPr>
        <p:spPr>
          <a:xfrm>
            <a:off x="793790" y="1765221"/>
            <a:ext cx="2173724" cy="1241346"/>
          </a:xfrm>
          <a:prstGeom prst="roundRect">
            <a:avLst>
              <a:gd name="adj" fmla="val 7291"/>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29145" y="2196465"/>
            <a:ext cx="303014" cy="378738"/>
          </a:xfrm>
          <a:prstGeom prst="rect">
            <a:avLst/>
          </a:prstGeom>
        </p:spPr>
      </p:pic>
      <p:sp>
        <p:nvSpPr>
          <p:cNvPr id="5" name="Text 2"/>
          <p:cNvSpPr/>
          <p:nvPr/>
        </p:nvSpPr>
        <p:spPr>
          <a:xfrm>
            <a:off x="3182898" y="198060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Critical Alerts</a:t>
            </a:r>
            <a:endParaRPr lang="en-US" sz="2100" dirty="0"/>
          </a:p>
        </p:txBody>
      </p:sp>
      <p:sp>
        <p:nvSpPr>
          <p:cNvPr id="6" name="Text 3"/>
          <p:cNvSpPr/>
          <p:nvPr/>
        </p:nvSpPr>
        <p:spPr>
          <a:xfrm>
            <a:off x="3182898" y="2446377"/>
            <a:ext cx="6703457"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Inform users about important issues requiring immediate attention</a:t>
            </a:r>
            <a:endParaRPr lang="en-US" sz="1650" dirty="0"/>
          </a:p>
        </p:txBody>
      </p:sp>
      <p:sp>
        <p:nvSpPr>
          <p:cNvPr id="7" name="Shape 4"/>
          <p:cNvSpPr/>
          <p:nvPr/>
        </p:nvSpPr>
        <p:spPr>
          <a:xfrm>
            <a:off x="3075146" y="2991326"/>
            <a:ext cx="10653832" cy="15240"/>
          </a:xfrm>
          <a:prstGeom prst="roundRect">
            <a:avLst>
              <a:gd name="adj" fmla="val 593860"/>
            </a:avLst>
          </a:prstGeom>
          <a:solidFill>
            <a:srgbClr val="E1C7B6"/>
          </a:solidFill>
          <a:ln/>
        </p:spPr>
      </p:sp>
      <p:sp>
        <p:nvSpPr>
          <p:cNvPr id="8" name="Shape 5"/>
          <p:cNvSpPr/>
          <p:nvPr/>
        </p:nvSpPr>
        <p:spPr>
          <a:xfrm>
            <a:off x="793790" y="3114199"/>
            <a:ext cx="4347567" cy="1241346"/>
          </a:xfrm>
          <a:prstGeom prst="roundRect">
            <a:avLst>
              <a:gd name="adj" fmla="val 7291"/>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16066" y="3545443"/>
            <a:ext cx="303014" cy="378738"/>
          </a:xfrm>
          <a:prstGeom prst="rect">
            <a:avLst/>
          </a:prstGeom>
        </p:spPr>
      </p:pic>
      <p:sp>
        <p:nvSpPr>
          <p:cNvPr id="10" name="Text 6"/>
          <p:cNvSpPr/>
          <p:nvPr/>
        </p:nvSpPr>
        <p:spPr>
          <a:xfrm>
            <a:off x="5356741" y="3329583"/>
            <a:ext cx="2803922"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Action Confirmations</a:t>
            </a:r>
            <a:endParaRPr lang="en-US" sz="2100" dirty="0"/>
          </a:p>
        </p:txBody>
      </p:sp>
      <p:sp>
        <p:nvSpPr>
          <p:cNvPr id="11" name="Text 7"/>
          <p:cNvSpPr/>
          <p:nvPr/>
        </p:nvSpPr>
        <p:spPr>
          <a:xfrm>
            <a:off x="5356741" y="3795355"/>
            <a:ext cx="5867876"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Confirm potentially destructive actions before proceeding</a:t>
            </a:r>
            <a:endParaRPr lang="en-US" sz="1650" dirty="0"/>
          </a:p>
        </p:txBody>
      </p:sp>
      <p:sp>
        <p:nvSpPr>
          <p:cNvPr id="12" name="Shape 8"/>
          <p:cNvSpPr/>
          <p:nvPr/>
        </p:nvSpPr>
        <p:spPr>
          <a:xfrm>
            <a:off x="5248989" y="4340304"/>
            <a:ext cx="8479988" cy="15240"/>
          </a:xfrm>
          <a:prstGeom prst="roundRect">
            <a:avLst>
              <a:gd name="adj" fmla="val 593860"/>
            </a:avLst>
          </a:prstGeom>
          <a:solidFill>
            <a:srgbClr val="E1C7B6"/>
          </a:solidFill>
          <a:ln/>
        </p:spPr>
      </p:sp>
      <p:sp>
        <p:nvSpPr>
          <p:cNvPr id="13" name="Shape 9"/>
          <p:cNvSpPr/>
          <p:nvPr/>
        </p:nvSpPr>
        <p:spPr>
          <a:xfrm>
            <a:off x="793790" y="4463177"/>
            <a:ext cx="6521410" cy="1241346"/>
          </a:xfrm>
          <a:prstGeom prst="roundRect">
            <a:avLst>
              <a:gd name="adj" fmla="val 7291"/>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902988" y="4894421"/>
            <a:ext cx="303014" cy="378738"/>
          </a:xfrm>
          <a:prstGeom prst="rect">
            <a:avLst/>
          </a:prstGeom>
        </p:spPr>
      </p:pic>
      <p:sp>
        <p:nvSpPr>
          <p:cNvPr id="15" name="Text 10"/>
          <p:cNvSpPr/>
          <p:nvPr/>
        </p:nvSpPr>
        <p:spPr>
          <a:xfrm>
            <a:off x="7530584" y="4678561"/>
            <a:ext cx="2757488"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User Input Collection</a:t>
            </a:r>
            <a:endParaRPr lang="en-US" sz="2100" dirty="0"/>
          </a:p>
        </p:txBody>
      </p:sp>
      <p:sp>
        <p:nvSpPr>
          <p:cNvPr id="16" name="Text 11"/>
          <p:cNvSpPr/>
          <p:nvPr/>
        </p:nvSpPr>
        <p:spPr>
          <a:xfrm>
            <a:off x="7530584" y="5144333"/>
            <a:ext cx="5820013"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Gather essential information through focused input forms</a:t>
            </a:r>
            <a:endParaRPr lang="en-US" sz="1650" dirty="0"/>
          </a:p>
        </p:txBody>
      </p:sp>
      <p:sp>
        <p:nvSpPr>
          <p:cNvPr id="17" name="Text 12"/>
          <p:cNvSpPr/>
          <p:nvPr/>
        </p:nvSpPr>
        <p:spPr>
          <a:xfrm>
            <a:off x="793790" y="5946934"/>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Modal notifications, also known as pop-ups, interrupt the user experience by requiring interaction before the user can continue using the app. Because of their intrusive nature, modals should be reserved for truly important interactions where user attention or confirmation is essential.</a:t>
            </a:r>
            <a:endParaRPr lang="en-US" sz="1650" dirty="0"/>
          </a:p>
        </p:txBody>
      </p:sp>
      <p:sp>
        <p:nvSpPr>
          <p:cNvPr id="18" name="Text 13"/>
          <p:cNvSpPr/>
          <p:nvPr/>
        </p:nvSpPr>
        <p:spPr>
          <a:xfrm>
            <a:off x="793790" y="7223760"/>
            <a:ext cx="13042821"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When designing modals, keep them concise and provide clear actions for users to either proceed or dismiss the notification.</a:t>
            </a:r>
            <a:endParaRPr lang="en-US" sz="1650" dirty="0"/>
          </a:p>
        </p:txBody>
      </p:sp>
      <p:pic>
        <p:nvPicPr>
          <p:cNvPr id="19"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94849" y="546021"/>
            <a:ext cx="5017056" cy="403265"/>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Other In-App Notification Types</a:t>
            </a:r>
            <a:endParaRPr lang="en-US" sz="2500" dirty="0"/>
          </a:p>
        </p:txBody>
      </p:sp>
      <p:pic>
        <p:nvPicPr>
          <p:cNvPr id="3" name="Image 0" descr="preencoded.png">    </p:cNvPr>
          <p:cNvPicPr>
            <a:picLocks noChangeAspect="1"/>
          </p:cNvPicPr>
          <p:nvPr/>
        </p:nvPicPr>
        <p:blipFill>
          <a:blip r:embed="rId1"/>
          <a:stretch>
            <a:fillRect/>
          </a:stretch>
        </p:blipFill>
        <p:spPr>
          <a:xfrm>
            <a:off x="702469" y="1293614"/>
            <a:ext cx="4339590" cy="4339590"/>
          </a:xfrm>
          <a:prstGeom prst="rect">
            <a:avLst/>
          </a:prstGeom>
        </p:spPr>
      </p:pic>
      <p:pic>
        <p:nvPicPr>
          <p:cNvPr id="4" name="Image 1" descr="preencoded.png">    </p:cNvPr>
          <p:cNvPicPr>
            <a:picLocks noChangeAspect="1"/>
          </p:cNvPicPr>
          <p:nvPr/>
        </p:nvPicPr>
        <p:blipFill>
          <a:blip r:embed="rId2"/>
          <a:stretch>
            <a:fillRect/>
          </a:stretch>
        </p:blipFill>
        <p:spPr>
          <a:xfrm>
            <a:off x="5145286" y="1293614"/>
            <a:ext cx="4339709" cy="4339709"/>
          </a:xfrm>
          <a:prstGeom prst="rect">
            <a:avLst/>
          </a:prstGeom>
        </p:spPr>
      </p:pic>
      <p:pic>
        <p:nvPicPr>
          <p:cNvPr id="5" name="Image 2" descr="preencoded.png">    </p:cNvPr>
          <p:cNvPicPr>
            <a:picLocks noChangeAspect="1"/>
          </p:cNvPicPr>
          <p:nvPr/>
        </p:nvPicPr>
        <p:blipFill>
          <a:blip r:embed="rId3"/>
          <a:stretch>
            <a:fillRect/>
          </a:stretch>
        </p:blipFill>
        <p:spPr>
          <a:xfrm>
            <a:off x="9588222" y="1293614"/>
            <a:ext cx="4339709" cy="4339709"/>
          </a:xfrm>
          <a:prstGeom prst="rect">
            <a:avLst/>
          </a:prstGeom>
        </p:spPr>
      </p:pic>
      <p:pic>
        <p:nvPicPr>
          <p:cNvPr id="6" name="Image 3" descr="preencoded.png">    </p:cNvPr>
          <p:cNvPicPr>
            <a:picLocks noChangeAspect="1"/>
          </p:cNvPicPr>
          <p:nvPr/>
        </p:nvPicPr>
        <p:blipFill>
          <a:blip r:embed="rId4"/>
          <a:stretch>
            <a:fillRect/>
          </a:stretch>
        </p:blipFill>
        <p:spPr>
          <a:xfrm>
            <a:off x="694849" y="5864781"/>
            <a:ext cx="4413528" cy="516136"/>
          </a:xfrm>
          <a:prstGeom prst="rect">
            <a:avLst/>
          </a:prstGeom>
        </p:spPr>
      </p:pic>
      <p:sp>
        <p:nvSpPr>
          <p:cNvPr id="7" name="Text 1"/>
          <p:cNvSpPr/>
          <p:nvPr/>
        </p:nvSpPr>
        <p:spPr>
          <a:xfrm>
            <a:off x="823793" y="6574393"/>
            <a:ext cx="1616869" cy="20157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Banner Notifications</a:t>
            </a:r>
            <a:endParaRPr lang="en-US" sz="1250" dirty="0"/>
          </a:p>
        </p:txBody>
      </p:sp>
      <p:sp>
        <p:nvSpPr>
          <p:cNvPr id="8" name="Text 2"/>
          <p:cNvSpPr/>
          <p:nvPr/>
        </p:nvSpPr>
        <p:spPr>
          <a:xfrm>
            <a:off x="823793" y="6853357"/>
            <a:ext cx="4155638"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Persistent notifications that remain visible until dismissed, ideal for ongoing information or important updates.</a:t>
            </a:r>
            <a:endParaRPr lang="en-US" sz="1000" dirty="0"/>
          </a:p>
        </p:txBody>
      </p:sp>
      <p:pic>
        <p:nvPicPr>
          <p:cNvPr id="9" name="Image 4" descr="preencoded.png">    </p:cNvPr>
          <p:cNvPicPr>
            <a:picLocks noChangeAspect="1"/>
          </p:cNvPicPr>
          <p:nvPr/>
        </p:nvPicPr>
        <p:blipFill>
          <a:blip r:embed="rId5"/>
          <a:stretch>
            <a:fillRect/>
          </a:stretch>
        </p:blipFill>
        <p:spPr>
          <a:xfrm>
            <a:off x="5108377" y="5864781"/>
            <a:ext cx="4413528" cy="516136"/>
          </a:xfrm>
          <a:prstGeom prst="rect">
            <a:avLst/>
          </a:prstGeom>
        </p:spPr>
      </p:pic>
      <p:sp>
        <p:nvSpPr>
          <p:cNvPr id="10" name="Text 3"/>
          <p:cNvSpPr/>
          <p:nvPr/>
        </p:nvSpPr>
        <p:spPr>
          <a:xfrm>
            <a:off x="5237321" y="6574393"/>
            <a:ext cx="1613178" cy="20157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Tooltip Notifications</a:t>
            </a:r>
            <a:endParaRPr lang="en-US" sz="1250" dirty="0"/>
          </a:p>
        </p:txBody>
      </p:sp>
      <p:sp>
        <p:nvSpPr>
          <p:cNvPr id="11" name="Text 4"/>
          <p:cNvSpPr/>
          <p:nvPr/>
        </p:nvSpPr>
        <p:spPr>
          <a:xfrm>
            <a:off x="5237321" y="6853357"/>
            <a:ext cx="4155638"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Contextual hints that appear when users interact with specific elements, perfect for explaining complex features.</a:t>
            </a:r>
            <a:endParaRPr lang="en-US" sz="1000" dirty="0"/>
          </a:p>
        </p:txBody>
      </p:sp>
      <p:pic>
        <p:nvPicPr>
          <p:cNvPr id="12" name="Image 5" descr="preencoded.png">    </p:cNvPr>
          <p:cNvPicPr>
            <a:picLocks noChangeAspect="1"/>
          </p:cNvPicPr>
          <p:nvPr/>
        </p:nvPicPr>
        <p:blipFill>
          <a:blip r:embed="rId6"/>
          <a:stretch>
            <a:fillRect/>
          </a:stretch>
        </p:blipFill>
        <p:spPr>
          <a:xfrm>
            <a:off x="9521904" y="5864781"/>
            <a:ext cx="4413528" cy="516136"/>
          </a:xfrm>
          <a:prstGeom prst="rect">
            <a:avLst/>
          </a:prstGeom>
        </p:spPr>
      </p:pic>
      <p:sp>
        <p:nvSpPr>
          <p:cNvPr id="13" name="Text 5"/>
          <p:cNvSpPr/>
          <p:nvPr/>
        </p:nvSpPr>
        <p:spPr>
          <a:xfrm>
            <a:off x="9650849" y="6574393"/>
            <a:ext cx="1613178" cy="20157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Badge Indicators</a:t>
            </a:r>
            <a:endParaRPr lang="en-US" sz="1250" dirty="0"/>
          </a:p>
        </p:txBody>
      </p:sp>
      <p:sp>
        <p:nvSpPr>
          <p:cNvPr id="14" name="Text 6"/>
          <p:cNvSpPr/>
          <p:nvPr/>
        </p:nvSpPr>
        <p:spPr>
          <a:xfrm>
            <a:off x="9650849" y="6853357"/>
            <a:ext cx="4155638"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Small visual indicators on app icons or sections signaling new content or unread messages.</a:t>
            </a:r>
            <a:endParaRPr lang="en-US" sz="1000" dirty="0"/>
          </a:p>
        </p:txBody>
      </p:sp>
      <p:sp>
        <p:nvSpPr>
          <p:cNvPr id="15" name="Text 7"/>
          <p:cNvSpPr/>
          <p:nvPr/>
        </p:nvSpPr>
        <p:spPr>
          <a:xfrm>
            <a:off x="694849" y="7540347"/>
            <a:ext cx="13240702"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Each of these notification types serves a specific purpose in your app's communication strategy. Choosing the right type depends on the importance of the information, the user's current context, and the level of interruption appropriate for the message.</a:t>
            </a:r>
            <a:endParaRPr lang="en-US" sz="1000" dirty="0"/>
          </a:p>
        </p:txBody>
      </p:sp>
      <p:pic>
        <p:nvPicPr>
          <p:cNvPr id="16"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759631"/>
            <a:ext cx="8931712"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Best Practices for Notification Implementation</a:t>
            </a:r>
            <a:endParaRPr lang="en-US" sz="3100" dirty="0"/>
          </a:p>
        </p:txBody>
      </p:sp>
      <p:sp>
        <p:nvSpPr>
          <p:cNvPr id="4" name="Text 1"/>
          <p:cNvSpPr/>
          <p:nvPr/>
        </p:nvSpPr>
        <p:spPr>
          <a:xfrm>
            <a:off x="793790" y="3573185"/>
            <a:ext cx="64023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1</a:t>
            </a:r>
            <a:endParaRPr lang="en-US" sz="4100" dirty="0"/>
          </a:p>
        </p:txBody>
      </p:sp>
      <p:sp>
        <p:nvSpPr>
          <p:cNvPr id="5" name="Text 2"/>
          <p:cNvSpPr/>
          <p:nvPr/>
        </p:nvSpPr>
        <p:spPr>
          <a:xfrm>
            <a:off x="3002637" y="4295418"/>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Use Judiciously</a:t>
            </a:r>
            <a:endParaRPr lang="en-US" sz="1550" dirty="0"/>
          </a:p>
        </p:txBody>
      </p:sp>
      <p:sp>
        <p:nvSpPr>
          <p:cNvPr id="6" name="Text 3"/>
          <p:cNvSpPr/>
          <p:nvPr/>
        </p:nvSpPr>
        <p:spPr>
          <a:xfrm>
            <a:off x="793790" y="4638675"/>
            <a:ext cx="6402348" cy="25407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Avoid notification fatigue by only sending truly valuable information</a:t>
            </a:r>
            <a:endParaRPr lang="en-US" sz="1250" dirty="0"/>
          </a:p>
        </p:txBody>
      </p:sp>
      <p:sp>
        <p:nvSpPr>
          <p:cNvPr id="7" name="Text 4"/>
          <p:cNvSpPr/>
          <p:nvPr/>
        </p:nvSpPr>
        <p:spPr>
          <a:xfrm>
            <a:off x="7434263" y="3573185"/>
            <a:ext cx="64023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2</a:t>
            </a:r>
            <a:endParaRPr lang="en-US" sz="4100" dirty="0"/>
          </a:p>
        </p:txBody>
      </p:sp>
      <p:sp>
        <p:nvSpPr>
          <p:cNvPr id="8" name="Text 5"/>
          <p:cNvSpPr/>
          <p:nvPr/>
        </p:nvSpPr>
        <p:spPr>
          <a:xfrm>
            <a:off x="9643110" y="4295418"/>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Analyze Metrics</a:t>
            </a:r>
            <a:endParaRPr lang="en-US" sz="1550" dirty="0"/>
          </a:p>
        </p:txBody>
      </p:sp>
      <p:sp>
        <p:nvSpPr>
          <p:cNvPr id="9" name="Text 6"/>
          <p:cNvSpPr/>
          <p:nvPr/>
        </p:nvSpPr>
        <p:spPr>
          <a:xfrm>
            <a:off x="7434263" y="4638675"/>
            <a:ext cx="6402348" cy="25407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Track engagement to identify which notifications resonate with users</a:t>
            </a:r>
            <a:endParaRPr lang="en-US" sz="1250" dirty="0"/>
          </a:p>
        </p:txBody>
      </p:sp>
      <p:sp>
        <p:nvSpPr>
          <p:cNvPr id="10" name="Text 7"/>
          <p:cNvSpPr/>
          <p:nvPr/>
        </p:nvSpPr>
        <p:spPr>
          <a:xfrm>
            <a:off x="793790" y="5448300"/>
            <a:ext cx="64023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3</a:t>
            </a:r>
            <a:endParaRPr lang="en-US" sz="4100" dirty="0"/>
          </a:p>
        </p:txBody>
      </p:sp>
      <p:sp>
        <p:nvSpPr>
          <p:cNvPr id="11" name="Text 8"/>
          <p:cNvSpPr/>
          <p:nvPr/>
        </p:nvSpPr>
        <p:spPr>
          <a:xfrm>
            <a:off x="3002637" y="6170533"/>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Gather Feedback</a:t>
            </a:r>
            <a:endParaRPr lang="en-US" sz="1550" dirty="0"/>
          </a:p>
        </p:txBody>
      </p:sp>
      <p:sp>
        <p:nvSpPr>
          <p:cNvPr id="12" name="Text 9"/>
          <p:cNvSpPr/>
          <p:nvPr/>
        </p:nvSpPr>
        <p:spPr>
          <a:xfrm>
            <a:off x="793790" y="6513790"/>
            <a:ext cx="6402348" cy="25407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Regularly collect user preferences to refine notification strategy</a:t>
            </a:r>
            <a:endParaRPr lang="en-US" sz="1250" dirty="0"/>
          </a:p>
        </p:txBody>
      </p:sp>
      <p:sp>
        <p:nvSpPr>
          <p:cNvPr id="13" name="Text 10"/>
          <p:cNvSpPr/>
          <p:nvPr/>
        </p:nvSpPr>
        <p:spPr>
          <a:xfrm>
            <a:off x="7434263" y="5448300"/>
            <a:ext cx="64023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4</a:t>
            </a:r>
            <a:endParaRPr lang="en-US" sz="4100" dirty="0"/>
          </a:p>
        </p:txBody>
      </p:sp>
      <p:sp>
        <p:nvSpPr>
          <p:cNvPr id="14" name="Text 11"/>
          <p:cNvSpPr/>
          <p:nvPr/>
        </p:nvSpPr>
        <p:spPr>
          <a:xfrm>
            <a:off x="9643110" y="6170533"/>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Find Balance</a:t>
            </a:r>
            <a:endParaRPr lang="en-US" sz="1550" dirty="0"/>
          </a:p>
        </p:txBody>
      </p:sp>
      <p:sp>
        <p:nvSpPr>
          <p:cNvPr id="15" name="Text 12"/>
          <p:cNvSpPr/>
          <p:nvPr/>
        </p:nvSpPr>
        <p:spPr>
          <a:xfrm>
            <a:off x="7434263" y="6513790"/>
            <a:ext cx="6402348" cy="254079"/>
          </a:xfrm>
          <a:prstGeom prst="rect">
            <a:avLst/>
          </a:prstGeom>
          <a:noFill/>
          <a:ln/>
        </p:spPr>
        <p:txBody>
          <a:bodyPr wrap="non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Strike the right balance between engagement and respecting user attention</a:t>
            </a:r>
            <a:endParaRPr lang="en-US" sz="1250" dirty="0"/>
          </a:p>
        </p:txBody>
      </p:sp>
      <p:sp>
        <p:nvSpPr>
          <p:cNvPr id="16" name="Text 13"/>
          <p:cNvSpPr/>
          <p:nvPr/>
        </p:nvSpPr>
        <p:spPr>
          <a:xfrm>
            <a:off x="793790" y="6946463"/>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The most effective notification strategies prioritize user experience over engagement metrics. Remember that each notification represents an interruption in your user's day, so ensure that the value provided justifies this interruption.</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25924"/>
            <a:ext cx="7480102"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Technical Implementation Considerations</a:t>
            </a:r>
            <a:endParaRPr lang="en-US" sz="2900" dirty="0"/>
          </a:p>
        </p:txBody>
      </p:sp>
      <p:pic>
        <p:nvPicPr>
          <p:cNvPr id="3" name="Image 0" descr="preencoded.png">    </p:cNvPr>
          <p:cNvPicPr>
            <a:picLocks noChangeAspect="1"/>
          </p:cNvPicPr>
          <p:nvPr/>
        </p:nvPicPr>
        <p:blipFill>
          <a:blip r:embed="rId1"/>
          <a:stretch>
            <a:fillRect/>
          </a:stretch>
        </p:blipFill>
        <p:spPr>
          <a:xfrm>
            <a:off x="793790" y="1481495"/>
            <a:ext cx="8477726" cy="4305181"/>
          </a:xfrm>
          <a:prstGeom prst="rect">
            <a:avLst/>
          </a:prstGeom>
        </p:spPr>
      </p:pic>
      <p:sp>
        <p:nvSpPr>
          <p:cNvPr id="4" name="Shape 1"/>
          <p:cNvSpPr/>
          <p:nvPr/>
        </p:nvSpPr>
        <p:spPr>
          <a:xfrm>
            <a:off x="3004066" y="5786676"/>
            <a:ext cx="147399" cy="147399"/>
          </a:xfrm>
          <a:prstGeom prst="roundRect">
            <a:avLst>
              <a:gd name="adj" fmla="val 12407"/>
            </a:avLst>
          </a:prstGeom>
          <a:solidFill>
            <a:srgbClr val="462006"/>
          </a:solidFill>
          <a:ln/>
        </p:spPr>
      </p:sp>
      <p:sp>
        <p:nvSpPr>
          <p:cNvPr id="5" name="Text 2"/>
          <p:cNvSpPr/>
          <p:nvPr/>
        </p:nvSpPr>
        <p:spPr>
          <a:xfrm>
            <a:off x="3212425" y="5786676"/>
            <a:ext cx="1744028" cy="147399"/>
          </a:xfrm>
          <a:prstGeom prst="rect">
            <a:avLst/>
          </a:prstGeom>
          <a:noFill/>
          <a:ln/>
        </p:spPr>
        <p:txBody>
          <a:bodyPr wrap="none" lIns="0" tIns="0" rIns="0" bIns="0" rtlCol="0" anchor="t"/>
          <a:lstStyle/>
          <a:p>
            <a:pPr algn="l" indent="0" marL="0">
              <a:lnSpc>
                <a:spcPts val="1150"/>
              </a:lnSpc>
              <a:buNone/>
            </a:pPr>
            <a:r>
              <a:rPr lang="en-US" sz="1150" dirty="0">
                <a:solidFill>
                  <a:srgbClr val="000000"/>
                </a:solidFill>
                <a:latin typeface="Inter" pitchFamily="34" charset="0"/>
                <a:ea typeface="Inter" pitchFamily="34" charset="-122"/>
                <a:cs typeface="Inter" pitchFamily="34" charset="-120"/>
              </a:rPr>
              <a:t>Development Complexity</a:t>
            </a:r>
            <a:endParaRPr lang="en-US" sz="1150" dirty="0"/>
          </a:p>
        </p:txBody>
      </p:sp>
      <p:sp>
        <p:nvSpPr>
          <p:cNvPr id="6" name="Shape 3"/>
          <p:cNvSpPr/>
          <p:nvPr/>
        </p:nvSpPr>
        <p:spPr>
          <a:xfrm>
            <a:off x="5108853" y="5786676"/>
            <a:ext cx="147399" cy="147399"/>
          </a:xfrm>
          <a:prstGeom prst="roundRect">
            <a:avLst>
              <a:gd name="adj" fmla="val 12407"/>
            </a:avLst>
          </a:prstGeom>
          <a:solidFill>
            <a:srgbClr val="98460D"/>
          </a:solidFill>
          <a:ln/>
        </p:spPr>
      </p:sp>
      <p:sp>
        <p:nvSpPr>
          <p:cNvPr id="7" name="Text 4"/>
          <p:cNvSpPr/>
          <p:nvPr/>
        </p:nvSpPr>
        <p:spPr>
          <a:xfrm>
            <a:off x="5317212" y="5786676"/>
            <a:ext cx="1448872" cy="147399"/>
          </a:xfrm>
          <a:prstGeom prst="rect">
            <a:avLst/>
          </a:prstGeom>
          <a:noFill/>
          <a:ln/>
        </p:spPr>
        <p:txBody>
          <a:bodyPr wrap="none" lIns="0" tIns="0" rIns="0" bIns="0" rtlCol="0" anchor="t"/>
          <a:lstStyle/>
          <a:p>
            <a:pPr algn="l" indent="0" marL="0">
              <a:lnSpc>
                <a:spcPts val="1150"/>
              </a:lnSpc>
              <a:buNone/>
            </a:pPr>
            <a:r>
              <a:rPr lang="en-US" sz="1150" dirty="0">
                <a:solidFill>
                  <a:srgbClr val="000000"/>
                </a:solidFill>
                <a:latin typeface="Inter" pitchFamily="34" charset="0"/>
                <a:ea typeface="Inter" pitchFamily="34" charset="-122"/>
                <a:cs typeface="Inter" pitchFamily="34" charset="-120"/>
              </a:rPr>
              <a:t>User Reach Potential</a:t>
            </a:r>
            <a:endParaRPr lang="en-US" sz="1150" dirty="0"/>
          </a:p>
        </p:txBody>
      </p:sp>
      <p:sp>
        <p:nvSpPr>
          <p:cNvPr id="8" name="Text 5"/>
          <p:cNvSpPr/>
          <p:nvPr/>
        </p:nvSpPr>
        <p:spPr>
          <a:xfrm>
            <a:off x="793790" y="6394847"/>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When implementing notifications, consider both the technical complexity and the potential reach of each notification type. Push notifications generally require more setup but offer greater reach, while in-app notifications are simpler to implement but limited to active users.</a:t>
            </a:r>
            <a:endParaRPr lang="en-US" sz="1150" dirty="0"/>
          </a:p>
        </p:txBody>
      </p:sp>
      <p:sp>
        <p:nvSpPr>
          <p:cNvPr id="9" name="Text 6"/>
          <p:cNvSpPr/>
          <p:nvPr/>
        </p:nvSpPr>
        <p:spPr>
          <a:xfrm>
            <a:off x="793790" y="7032188"/>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Familiarize yourself with platform-specific documentation for FCM and APNs to ensure proper implementation and take advantage of platform-specific features that can enhance your notification strategy.</a:t>
            </a:r>
            <a:endParaRPr lang="en-US" sz="1150" dirty="0"/>
          </a:p>
        </p:txBody>
      </p:sp>
      <p:pic>
        <p:nvPicPr>
          <p:cNvPr id="10"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8779"/>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Key Takeaways</a:t>
            </a:r>
            <a:endParaRPr lang="en-US" sz="3100" dirty="0"/>
          </a:p>
        </p:txBody>
      </p:sp>
      <p:sp>
        <p:nvSpPr>
          <p:cNvPr id="4" name="Shape 1"/>
          <p:cNvSpPr/>
          <p:nvPr/>
        </p:nvSpPr>
        <p:spPr>
          <a:xfrm>
            <a:off x="6280190" y="1443038"/>
            <a:ext cx="7556421" cy="1184077"/>
          </a:xfrm>
          <a:prstGeom prst="roundRect">
            <a:avLst>
              <a:gd name="adj" fmla="val 5632"/>
            </a:avLst>
          </a:prstGeom>
          <a:solidFill>
            <a:srgbClr val="FBE1D0"/>
          </a:solidFill>
          <a:ln w="7620">
            <a:solidFill>
              <a:srgbClr val="E1C7B6"/>
            </a:solidFill>
            <a:prstDash val="solid"/>
          </a:ln>
        </p:spPr>
      </p:sp>
      <p:sp>
        <p:nvSpPr>
          <p:cNvPr id="5" name="Text 2"/>
          <p:cNvSpPr/>
          <p:nvPr/>
        </p:nvSpPr>
        <p:spPr>
          <a:xfrm>
            <a:off x="6446520" y="1609368"/>
            <a:ext cx="199608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Notification Purpose</a:t>
            </a:r>
            <a:endParaRPr lang="en-US" sz="1550" dirty="0"/>
          </a:p>
        </p:txBody>
      </p:sp>
      <p:sp>
        <p:nvSpPr>
          <p:cNvPr id="6" name="Text 3"/>
          <p:cNvSpPr/>
          <p:nvPr/>
        </p:nvSpPr>
        <p:spPr>
          <a:xfrm>
            <a:off x="6446520" y="1952625"/>
            <a:ext cx="7223760"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Notifications inform users about events, deliver timely information, and encourage app engagement</a:t>
            </a:r>
            <a:endParaRPr lang="en-US" sz="1250" dirty="0"/>
          </a:p>
        </p:txBody>
      </p:sp>
      <p:sp>
        <p:nvSpPr>
          <p:cNvPr id="7" name="Shape 4"/>
          <p:cNvSpPr/>
          <p:nvPr/>
        </p:nvSpPr>
        <p:spPr>
          <a:xfrm>
            <a:off x="6280190" y="2785824"/>
            <a:ext cx="7556421" cy="929997"/>
          </a:xfrm>
          <a:prstGeom prst="roundRect">
            <a:avLst>
              <a:gd name="adj" fmla="val 7171"/>
            </a:avLst>
          </a:prstGeom>
          <a:solidFill>
            <a:srgbClr val="FBE1D0"/>
          </a:solidFill>
          <a:ln w="7620">
            <a:solidFill>
              <a:srgbClr val="E1C7B6"/>
            </a:solidFill>
            <a:prstDash val="solid"/>
          </a:ln>
        </p:spPr>
      </p:sp>
      <p:sp>
        <p:nvSpPr>
          <p:cNvPr id="8" name="Text 5"/>
          <p:cNvSpPr/>
          <p:nvPr/>
        </p:nvSpPr>
        <p:spPr>
          <a:xfrm>
            <a:off x="6446520" y="2952155"/>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Notification Types</a:t>
            </a:r>
            <a:endParaRPr lang="en-US" sz="1550" dirty="0"/>
          </a:p>
        </p:txBody>
      </p:sp>
      <p:sp>
        <p:nvSpPr>
          <p:cNvPr id="9" name="Text 6"/>
          <p:cNvSpPr/>
          <p:nvPr/>
        </p:nvSpPr>
        <p:spPr>
          <a:xfrm>
            <a:off x="6446520" y="3295412"/>
            <a:ext cx="7223760"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Push notifications come from servers, while local notifications are generated by the app itself</a:t>
            </a:r>
            <a:endParaRPr lang="en-US" sz="1250" dirty="0"/>
          </a:p>
        </p:txBody>
      </p:sp>
      <p:sp>
        <p:nvSpPr>
          <p:cNvPr id="10" name="Shape 7"/>
          <p:cNvSpPr/>
          <p:nvPr/>
        </p:nvSpPr>
        <p:spPr>
          <a:xfrm>
            <a:off x="6280190" y="3874532"/>
            <a:ext cx="7556421" cy="929997"/>
          </a:xfrm>
          <a:prstGeom prst="roundRect">
            <a:avLst>
              <a:gd name="adj" fmla="val 7171"/>
            </a:avLst>
          </a:prstGeom>
          <a:solidFill>
            <a:srgbClr val="FBE1D0"/>
          </a:solidFill>
          <a:ln w="7620">
            <a:solidFill>
              <a:srgbClr val="E1C7B6"/>
            </a:solidFill>
            <a:prstDash val="solid"/>
          </a:ln>
        </p:spPr>
      </p:sp>
      <p:sp>
        <p:nvSpPr>
          <p:cNvPr id="11" name="Text 8"/>
          <p:cNvSpPr/>
          <p:nvPr/>
        </p:nvSpPr>
        <p:spPr>
          <a:xfrm>
            <a:off x="6446520" y="4040862"/>
            <a:ext cx="2118598"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Implementation Steps</a:t>
            </a:r>
            <a:endParaRPr lang="en-US" sz="1550" dirty="0"/>
          </a:p>
        </p:txBody>
      </p:sp>
      <p:sp>
        <p:nvSpPr>
          <p:cNvPr id="12" name="Text 9"/>
          <p:cNvSpPr/>
          <p:nvPr/>
        </p:nvSpPr>
        <p:spPr>
          <a:xfrm>
            <a:off x="6446520" y="4384119"/>
            <a:ext cx="7223760"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Obtain permission, generate a token, and use cloud messaging services for push notifications</a:t>
            </a:r>
            <a:endParaRPr lang="en-US" sz="1250" dirty="0"/>
          </a:p>
        </p:txBody>
      </p:sp>
      <p:sp>
        <p:nvSpPr>
          <p:cNvPr id="13" name="Shape 10"/>
          <p:cNvSpPr/>
          <p:nvPr/>
        </p:nvSpPr>
        <p:spPr>
          <a:xfrm>
            <a:off x="6280190" y="4963239"/>
            <a:ext cx="7556421" cy="929997"/>
          </a:xfrm>
          <a:prstGeom prst="roundRect">
            <a:avLst>
              <a:gd name="adj" fmla="val 7171"/>
            </a:avLst>
          </a:prstGeom>
          <a:solidFill>
            <a:srgbClr val="FBE1D0"/>
          </a:solidFill>
          <a:ln w="7620">
            <a:solidFill>
              <a:srgbClr val="E1C7B6"/>
            </a:solidFill>
            <a:prstDash val="solid"/>
          </a:ln>
        </p:spPr>
      </p:sp>
      <p:sp>
        <p:nvSpPr>
          <p:cNvPr id="14" name="Text 11"/>
          <p:cNvSpPr/>
          <p:nvPr/>
        </p:nvSpPr>
        <p:spPr>
          <a:xfrm>
            <a:off x="6446520" y="5129570"/>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In-App Varieties</a:t>
            </a:r>
            <a:endParaRPr lang="en-US" sz="1550" dirty="0"/>
          </a:p>
        </p:txBody>
      </p:sp>
      <p:sp>
        <p:nvSpPr>
          <p:cNvPr id="15" name="Text 12"/>
          <p:cNvSpPr/>
          <p:nvPr/>
        </p:nvSpPr>
        <p:spPr>
          <a:xfrm>
            <a:off x="6446520" y="5472827"/>
            <a:ext cx="7223760"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Toast, modals, banners, tooltips, and badges serve different purposes within your app</a:t>
            </a:r>
            <a:endParaRPr lang="en-US" sz="1250" dirty="0"/>
          </a:p>
        </p:txBody>
      </p:sp>
      <p:sp>
        <p:nvSpPr>
          <p:cNvPr id="16" name="Text 13"/>
          <p:cNvSpPr/>
          <p:nvPr/>
        </p:nvSpPr>
        <p:spPr>
          <a:xfrm>
            <a:off x="6280190" y="6071830"/>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Notifications are a powerful tool for enhancing user experience and engagement when implemented thoughtfully. By understanding the different types of notifications and their appropriate use cases, you can create a notification strategy that provides value to users without overwhelming them.</a:t>
            </a:r>
            <a:endParaRPr lang="en-US" sz="1250" dirty="0"/>
          </a:p>
        </p:txBody>
      </p:sp>
      <p:sp>
        <p:nvSpPr>
          <p:cNvPr id="17" name="Text 14"/>
          <p:cNvSpPr/>
          <p:nvPr/>
        </p:nvSpPr>
        <p:spPr>
          <a:xfrm>
            <a:off x="6280190" y="7012662"/>
            <a:ext cx="7556421"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Remember to continuously analyze user engagement with your notifications and adjust your approach based on feedback and performance metrics.</a:t>
            </a:r>
            <a:endParaRPr lang="en-US" sz="1250" dirty="0"/>
          </a:p>
        </p:txBody>
      </p:sp>
      <p:pic>
        <p:nvPicPr>
          <p:cNvPr id="18"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8698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Learning Objectives</a:t>
            </a:r>
            <a:endParaRPr lang="en-US" sz="4450" dirty="0"/>
          </a:p>
        </p:txBody>
      </p:sp>
      <p:sp>
        <p:nvSpPr>
          <p:cNvPr id="4" name="Shape 1"/>
          <p:cNvSpPr/>
          <p:nvPr/>
        </p:nvSpPr>
        <p:spPr>
          <a:xfrm>
            <a:off x="793790" y="4535924"/>
            <a:ext cx="510302" cy="510302"/>
          </a:xfrm>
          <a:prstGeom prst="roundRect">
            <a:avLst>
              <a:gd name="adj" fmla="val 18669"/>
            </a:avLst>
          </a:prstGeom>
          <a:solidFill>
            <a:srgbClr val="FBE1D0"/>
          </a:solidFill>
          <a:ln w="7620">
            <a:solidFill>
              <a:srgbClr val="E1C7B6"/>
            </a:solidFill>
            <a:prstDash val="solid"/>
          </a:ln>
        </p:spPr>
      </p:sp>
      <p:sp>
        <p:nvSpPr>
          <p:cNvPr id="5" name="Text 2"/>
          <p:cNvSpPr/>
          <p:nvPr/>
        </p:nvSpPr>
        <p:spPr>
          <a:xfrm>
            <a:off x="878860" y="457842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4613791"/>
            <a:ext cx="454878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Understand Notification Purpose</a:t>
            </a:r>
            <a:endParaRPr lang="en-US" sz="2200" dirty="0"/>
          </a:p>
        </p:txBody>
      </p:sp>
      <p:sp>
        <p:nvSpPr>
          <p:cNvPr id="7" name="Text 4"/>
          <p:cNvSpPr/>
          <p:nvPr/>
        </p:nvSpPr>
        <p:spPr>
          <a:xfrm>
            <a:off x="1530906" y="5104209"/>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Explain how notifications enhance user experience and engagement</a:t>
            </a:r>
            <a:endParaRPr lang="en-US" sz="1750" dirty="0"/>
          </a:p>
        </p:txBody>
      </p:sp>
      <p:sp>
        <p:nvSpPr>
          <p:cNvPr id="8" name="Shape 5"/>
          <p:cNvSpPr/>
          <p:nvPr/>
        </p:nvSpPr>
        <p:spPr>
          <a:xfrm>
            <a:off x="7457003" y="4535924"/>
            <a:ext cx="510302" cy="510302"/>
          </a:xfrm>
          <a:prstGeom prst="roundRect">
            <a:avLst>
              <a:gd name="adj" fmla="val 18669"/>
            </a:avLst>
          </a:prstGeom>
          <a:solidFill>
            <a:srgbClr val="FBE1D0"/>
          </a:solidFill>
          <a:ln w="7620">
            <a:solidFill>
              <a:srgbClr val="E1C7B6"/>
            </a:solidFill>
            <a:prstDash val="solid"/>
          </a:ln>
        </p:spPr>
      </p:sp>
      <p:sp>
        <p:nvSpPr>
          <p:cNvPr id="9" name="Text 6"/>
          <p:cNvSpPr/>
          <p:nvPr/>
        </p:nvSpPr>
        <p:spPr>
          <a:xfrm>
            <a:off x="7542074" y="457842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8194119" y="4613791"/>
            <a:ext cx="387465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Compare Notification Types</a:t>
            </a:r>
            <a:endParaRPr lang="en-US" sz="2200" dirty="0"/>
          </a:p>
        </p:txBody>
      </p:sp>
      <p:sp>
        <p:nvSpPr>
          <p:cNvPr id="11" name="Text 8"/>
          <p:cNvSpPr/>
          <p:nvPr/>
        </p:nvSpPr>
        <p:spPr>
          <a:xfrm>
            <a:off x="8194119" y="5104209"/>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Distinguish between local notifications and push notifications</a:t>
            </a:r>
            <a:endParaRPr lang="en-US" sz="1750" dirty="0"/>
          </a:p>
        </p:txBody>
      </p:sp>
      <p:sp>
        <p:nvSpPr>
          <p:cNvPr id="12" name="Shape 9"/>
          <p:cNvSpPr/>
          <p:nvPr/>
        </p:nvSpPr>
        <p:spPr>
          <a:xfrm>
            <a:off x="793790" y="6283643"/>
            <a:ext cx="510302" cy="510302"/>
          </a:xfrm>
          <a:prstGeom prst="roundRect">
            <a:avLst>
              <a:gd name="adj" fmla="val 18669"/>
            </a:avLst>
          </a:prstGeom>
          <a:solidFill>
            <a:srgbClr val="FBE1D0"/>
          </a:solidFill>
          <a:ln w="7620">
            <a:solidFill>
              <a:srgbClr val="E1C7B6"/>
            </a:solidFill>
            <a:prstDash val="solid"/>
          </a:ln>
        </p:spPr>
      </p:sp>
      <p:sp>
        <p:nvSpPr>
          <p:cNvPr id="13" name="Text 10"/>
          <p:cNvSpPr/>
          <p:nvPr/>
        </p:nvSpPr>
        <p:spPr>
          <a:xfrm>
            <a:off x="878860" y="632614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6361509"/>
            <a:ext cx="374630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Develop Push Notifications</a:t>
            </a:r>
            <a:endParaRPr lang="en-US" sz="2200" dirty="0"/>
          </a:p>
        </p:txBody>
      </p:sp>
      <p:sp>
        <p:nvSpPr>
          <p:cNvPr id="15" name="Text 12"/>
          <p:cNvSpPr/>
          <p:nvPr/>
        </p:nvSpPr>
        <p:spPr>
          <a:xfrm>
            <a:off x="1530906" y="6851928"/>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Learn the implementation steps for effective push notifications</a:t>
            </a:r>
            <a:endParaRPr lang="en-US" sz="1750" dirty="0"/>
          </a:p>
        </p:txBody>
      </p:sp>
      <p:sp>
        <p:nvSpPr>
          <p:cNvPr id="16" name="Shape 13"/>
          <p:cNvSpPr/>
          <p:nvPr/>
        </p:nvSpPr>
        <p:spPr>
          <a:xfrm>
            <a:off x="7457003" y="6283643"/>
            <a:ext cx="510302" cy="510302"/>
          </a:xfrm>
          <a:prstGeom prst="roundRect">
            <a:avLst>
              <a:gd name="adj" fmla="val 18669"/>
            </a:avLst>
          </a:prstGeom>
          <a:solidFill>
            <a:srgbClr val="FBE1D0"/>
          </a:solidFill>
          <a:ln w="7620">
            <a:solidFill>
              <a:srgbClr val="E1C7B6"/>
            </a:solidFill>
            <a:prstDash val="solid"/>
          </a:ln>
        </p:spPr>
      </p:sp>
      <p:sp>
        <p:nvSpPr>
          <p:cNvPr id="17" name="Text 14"/>
          <p:cNvSpPr/>
          <p:nvPr/>
        </p:nvSpPr>
        <p:spPr>
          <a:xfrm>
            <a:off x="7542074" y="632614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8194119" y="6361509"/>
            <a:ext cx="384024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Master In-App Notifications</a:t>
            </a:r>
            <a:endParaRPr lang="en-US" sz="2200" dirty="0"/>
          </a:p>
        </p:txBody>
      </p:sp>
      <p:sp>
        <p:nvSpPr>
          <p:cNvPr id="19" name="Text 16"/>
          <p:cNvSpPr/>
          <p:nvPr/>
        </p:nvSpPr>
        <p:spPr>
          <a:xfrm>
            <a:off x="8194119" y="6851928"/>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Understand the various types of in-app notifications and their purposes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1761"/>
            <a:ext cx="7537609"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The Purpose of Notifications</a:t>
            </a:r>
            <a:endParaRPr lang="en-US" sz="4200" dirty="0"/>
          </a:p>
        </p:txBody>
      </p:sp>
      <p:sp>
        <p:nvSpPr>
          <p:cNvPr id="4" name="Shape 1"/>
          <p:cNvSpPr/>
          <p:nvPr/>
        </p:nvSpPr>
        <p:spPr>
          <a:xfrm>
            <a:off x="793790" y="1748314"/>
            <a:ext cx="3670578" cy="2291001"/>
          </a:xfrm>
          <a:prstGeom prst="roundRect">
            <a:avLst>
              <a:gd name="adj" fmla="val 3950"/>
            </a:avLst>
          </a:prstGeom>
          <a:solidFill>
            <a:srgbClr val="FBE1D0"/>
          </a:solidFill>
          <a:ln w="7620">
            <a:solidFill>
              <a:srgbClr val="E1C7B6"/>
            </a:solidFill>
            <a:prstDash val="solid"/>
          </a:ln>
        </p:spPr>
      </p:sp>
      <p:sp>
        <p:nvSpPr>
          <p:cNvPr id="5" name="Text 2"/>
          <p:cNvSpPr/>
          <p:nvPr/>
        </p:nvSpPr>
        <p:spPr>
          <a:xfrm>
            <a:off x="1016794" y="197131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User Engagement</a:t>
            </a:r>
            <a:endParaRPr lang="en-US" sz="2100" dirty="0"/>
          </a:p>
        </p:txBody>
      </p:sp>
      <p:sp>
        <p:nvSpPr>
          <p:cNvPr id="6" name="Text 3"/>
          <p:cNvSpPr/>
          <p:nvPr/>
        </p:nvSpPr>
        <p:spPr>
          <a:xfrm>
            <a:off x="1016794" y="2437090"/>
            <a:ext cx="3224570"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Notifications actively engage users by providing relevant information and prompting interaction with your app.</a:t>
            </a:r>
            <a:endParaRPr lang="en-US" sz="1650" dirty="0"/>
          </a:p>
        </p:txBody>
      </p:sp>
      <p:sp>
        <p:nvSpPr>
          <p:cNvPr id="7" name="Shape 4"/>
          <p:cNvSpPr/>
          <p:nvPr/>
        </p:nvSpPr>
        <p:spPr>
          <a:xfrm>
            <a:off x="4679752" y="1748314"/>
            <a:ext cx="3670578" cy="2291001"/>
          </a:xfrm>
          <a:prstGeom prst="roundRect">
            <a:avLst>
              <a:gd name="adj" fmla="val 3950"/>
            </a:avLst>
          </a:prstGeom>
          <a:solidFill>
            <a:srgbClr val="FBE1D0"/>
          </a:solidFill>
          <a:ln w="7620">
            <a:solidFill>
              <a:srgbClr val="E1C7B6"/>
            </a:solidFill>
            <a:prstDash val="solid"/>
          </a:ln>
        </p:spPr>
      </p:sp>
      <p:sp>
        <p:nvSpPr>
          <p:cNvPr id="8" name="Text 5"/>
          <p:cNvSpPr/>
          <p:nvPr/>
        </p:nvSpPr>
        <p:spPr>
          <a:xfrm>
            <a:off x="4902756" y="197131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Timely Information</a:t>
            </a:r>
            <a:endParaRPr lang="en-US" sz="2100" dirty="0"/>
          </a:p>
        </p:txBody>
      </p:sp>
      <p:sp>
        <p:nvSpPr>
          <p:cNvPr id="9" name="Text 6"/>
          <p:cNvSpPr/>
          <p:nvPr/>
        </p:nvSpPr>
        <p:spPr>
          <a:xfrm>
            <a:off x="4902756" y="2437090"/>
            <a:ext cx="3224570"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Deliver important updates and time-sensitive information even when users aren't actively using your app.</a:t>
            </a:r>
            <a:endParaRPr lang="en-US" sz="1650" dirty="0"/>
          </a:p>
        </p:txBody>
      </p:sp>
      <p:sp>
        <p:nvSpPr>
          <p:cNvPr id="10" name="Shape 7"/>
          <p:cNvSpPr/>
          <p:nvPr/>
        </p:nvSpPr>
        <p:spPr>
          <a:xfrm>
            <a:off x="793790" y="4254698"/>
            <a:ext cx="7556421" cy="1601391"/>
          </a:xfrm>
          <a:prstGeom prst="roundRect">
            <a:avLst>
              <a:gd name="adj" fmla="val 5652"/>
            </a:avLst>
          </a:prstGeom>
          <a:solidFill>
            <a:srgbClr val="FBE1D0"/>
          </a:solidFill>
          <a:ln w="7620">
            <a:solidFill>
              <a:srgbClr val="E1C7B6"/>
            </a:solidFill>
            <a:prstDash val="solid"/>
          </a:ln>
        </p:spPr>
      </p:sp>
      <p:sp>
        <p:nvSpPr>
          <p:cNvPr id="11" name="Text 8"/>
          <p:cNvSpPr/>
          <p:nvPr/>
        </p:nvSpPr>
        <p:spPr>
          <a:xfrm>
            <a:off x="1016794" y="447770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Return Triggers</a:t>
            </a:r>
            <a:endParaRPr lang="en-US" sz="2100" dirty="0"/>
          </a:p>
        </p:txBody>
      </p:sp>
      <p:sp>
        <p:nvSpPr>
          <p:cNvPr id="12" name="Text 9"/>
          <p:cNvSpPr/>
          <p:nvPr/>
        </p:nvSpPr>
        <p:spPr>
          <a:xfrm>
            <a:off x="1016794" y="4943475"/>
            <a:ext cx="7110412"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Strategic notifications encourage users to return to your app, increasing retention and overall usage.</a:t>
            </a:r>
            <a:endParaRPr lang="en-US" sz="1650" dirty="0"/>
          </a:p>
        </p:txBody>
      </p:sp>
      <p:sp>
        <p:nvSpPr>
          <p:cNvPr id="13" name="Text 10"/>
          <p:cNvSpPr/>
          <p:nvPr/>
        </p:nvSpPr>
        <p:spPr>
          <a:xfrm>
            <a:off x="793790" y="6098500"/>
            <a:ext cx="7556421"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Notifications serve as a direct communication channel between your app and users. When implemented thoughtfully, they can significantly enhance the user experience by providing value at the right moment, whether the app is active or not.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49028"/>
            <a:ext cx="1041463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Types of Notifications: Push vs. Local</a:t>
            </a:r>
            <a:endParaRPr lang="en-US" sz="4450" dirty="0"/>
          </a:p>
        </p:txBody>
      </p:sp>
      <p:sp>
        <p:nvSpPr>
          <p:cNvPr id="3" name="Text 1"/>
          <p:cNvSpPr/>
          <p:nvPr/>
        </p:nvSpPr>
        <p:spPr>
          <a:xfrm>
            <a:off x="793790" y="30247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Push Notifications</a:t>
            </a:r>
            <a:endParaRPr lang="en-US" sz="2200" dirty="0"/>
          </a:p>
        </p:txBody>
      </p:sp>
      <p:sp>
        <p:nvSpPr>
          <p:cNvPr id="4" name="Text 2"/>
          <p:cNvSpPr/>
          <p:nvPr/>
        </p:nvSpPr>
        <p:spPr>
          <a:xfrm>
            <a:off x="793790" y="360592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Messages sent from a server to the user's device</a:t>
            </a:r>
            <a:endParaRPr lang="en-US" sz="1750" dirty="0"/>
          </a:p>
        </p:txBody>
      </p:sp>
      <p:sp>
        <p:nvSpPr>
          <p:cNvPr id="5" name="Text 3"/>
          <p:cNvSpPr/>
          <p:nvPr/>
        </p:nvSpPr>
        <p:spPr>
          <a:xfrm>
            <a:off x="793790" y="417290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Triggered by external events</a:t>
            </a:r>
            <a:endParaRPr lang="en-US" sz="1750" dirty="0"/>
          </a:p>
        </p:txBody>
      </p:sp>
      <p:sp>
        <p:nvSpPr>
          <p:cNvPr id="6" name="Text 4"/>
          <p:cNvSpPr/>
          <p:nvPr/>
        </p:nvSpPr>
        <p:spPr>
          <a:xfrm>
            <a:off x="793790" y="46151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Can reach users even when app is closed</a:t>
            </a:r>
            <a:endParaRPr lang="en-US" sz="1750" dirty="0"/>
          </a:p>
        </p:txBody>
      </p:sp>
      <p:sp>
        <p:nvSpPr>
          <p:cNvPr id="7" name="Text 5"/>
          <p:cNvSpPr/>
          <p:nvPr/>
        </p:nvSpPr>
        <p:spPr>
          <a:xfrm>
            <a:off x="793790" y="50572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Example: New message alerts or product sales</a:t>
            </a:r>
            <a:endParaRPr lang="en-US" sz="1750" dirty="0"/>
          </a:p>
        </p:txBody>
      </p:sp>
      <p:sp>
        <p:nvSpPr>
          <p:cNvPr id="8" name="Text 6"/>
          <p:cNvSpPr/>
          <p:nvPr/>
        </p:nvSpPr>
        <p:spPr>
          <a:xfrm>
            <a:off x="7599521" y="30247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Local Notifications</a:t>
            </a:r>
            <a:endParaRPr lang="en-US" sz="2200" dirty="0"/>
          </a:p>
        </p:txBody>
      </p:sp>
      <p:sp>
        <p:nvSpPr>
          <p:cNvPr id="9" name="Text 7"/>
          <p:cNvSpPr/>
          <p:nvPr/>
        </p:nvSpPr>
        <p:spPr>
          <a:xfrm>
            <a:off x="7599521" y="360592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Messages generated by the app itself</a:t>
            </a:r>
            <a:endParaRPr lang="en-US" sz="1750" dirty="0"/>
          </a:p>
        </p:txBody>
      </p:sp>
      <p:sp>
        <p:nvSpPr>
          <p:cNvPr id="10" name="Text 8"/>
          <p:cNvSpPr/>
          <p:nvPr/>
        </p:nvSpPr>
        <p:spPr>
          <a:xfrm>
            <a:off x="7599521" y="417290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Based on predefined conditions or rules</a:t>
            </a:r>
            <a:endParaRPr lang="en-US" sz="1750" dirty="0"/>
          </a:p>
        </p:txBody>
      </p:sp>
      <p:sp>
        <p:nvSpPr>
          <p:cNvPr id="11" name="Text 9"/>
          <p:cNvSpPr/>
          <p:nvPr/>
        </p:nvSpPr>
        <p:spPr>
          <a:xfrm>
            <a:off x="7599521" y="46151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Triggered by user interaction or time</a:t>
            </a:r>
            <a:endParaRPr lang="en-US" sz="1750" dirty="0"/>
          </a:p>
        </p:txBody>
      </p:sp>
      <p:sp>
        <p:nvSpPr>
          <p:cNvPr id="12" name="Text 10"/>
          <p:cNvSpPr/>
          <p:nvPr/>
        </p:nvSpPr>
        <p:spPr>
          <a:xfrm>
            <a:off x="7599521" y="50572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Example: Calendar reminders or scheduled alerts</a:t>
            </a:r>
            <a:endParaRPr lang="en-US" sz="1750" dirty="0"/>
          </a:p>
        </p:txBody>
      </p:sp>
      <p:sp>
        <p:nvSpPr>
          <p:cNvPr id="13" name="Text 11"/>
          <p:cNvSpPr/>
          <p:nvPr/>
        </p:nvSpPr>
        <p:spPr>
          <a:xfrm>
            <a:off x="793790" y="575464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Understanding the difference between these notification types is crucial for implementing the right solution for your specific use case. Each serves different purposes and requires different implementation approaches.</a:t>
            </a:r>
            <a:endParaRPr lang="en-US" sz="1750" dirty="0"/>
          </a:p>
        </p:txBody>
      </p:sp>
      <p:pic>
        <p:nvPicPr>
          <p:cNvPr id="14"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174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Push Notifications in Action</a:t>
            </a:r>
            <a:endParaRPr lang="en-US" sz="4450" dirty="0"/>
          </a:p>
        </p:txBody>
      </p:sp>
      <p:pic>
        <p:nvPicPr>
          <p:cNvPr id="4" name="Image 1" descr="preencoded.png">    </p:cNvPr>
          <p:cNvPicPr>
            <a:picLocks noChangeAspect="1"/>
          </p:cNvPicPr>
          <p:nvPr/>
        </p:nvPicPr>
        <p:blipFill>
          <a:blip r:embed="rId2"/>
          <a:stretch>
            <a:fillRect/>
          </a:stretch>
        </p:blipFill>
        <p:spPr>
          <a:xfrm>
            <a:off x="6280190" y="2409468"/>
            <a:ext cx="566976" cy="566976"/>
          </a:xfrm>
          <a:prstGeom prst="rect">
            <a:avLst/>
          </a:prstGeom>
        </p:spPr>
      </p:pic>
      <p:sp>
        <p:nvSpPr>
          <p:cNvPr id="5" name="Text 1"/>
          <p:cNvSpPr/>
          <p:nvPr/>
        </p:nvSpPr>
        <p:spPr>
          <a:xfrm>
            <a:off x="6280190" y="3203258"/>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Shopping Apps</a:t>
            </a:r>
            <a:endParaRPr lang="en-US" sz="2200" dirty="0"/>
          </a:p>
        </p:txBody>
      </p:sp>
      <p:sp>
        <p:nvSpPr>
          <p:cNvPr id="6" name="Text 2"/>
          <p:cNvSpPr/>
          <p:nvPr/>
        </p:nvSpPr>
        <p:spPr>
          <a:xfrm>
            <a:off x="6280190" y="3693676"/>
            <a:ext cx="2329815"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Alert users about flash sales on favorite products, creating urgency and prompting immediate action.</a:t>
            </a:r>
            <a:endParaRPr lang="en-US" sz="1750" dirty="0"/>
          </a:p>
        </p:txBody>
      </p:sp>
      <p:pic>
        <p:nvPicPr>
          <p:cNvPr id="7" name="Image 2" descr="preencoded.png">    </p:cNvPr>
          <p:cNvPicPr>
            <a:picLocks noChangeAspect="1"/>
          </p:cNvPicPr>
          <p:nvPr/>
        </p:nvPicPr>
        <p:blipFill>
          <a:blip r:embed="rId3"/>
          <a:stretch>
            <a:fillRect/>
          </a:stretch>
        </p:blipFill>
        <p:spPr>
          <a:xfrm>
            <a:off x="8893493" y="2409468"/>
            <a:ext cx="566976" cy="566976"/>
          </a:xfrm>
          <a:prstGeom prst="rect">
            <a:avLst/>
          </a:prstGeom>
        </p:spPr>
      </p:pic>
      <p:sp>
        <p:nvSpPr>
          <p:cNvPr id="8" name="Text 3"/>
          <p:cNvSpPr/>
          <p:nvPr/>
        </p:nvSpPr>
        <p:spPr>
          <a:xfrm>
            <a:off x="8893493" y="3203258"/>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Messaging Apps</a:t>
            </a:r>
            <a:endParaRPr lang="en-US" sz="2200" dirty="0"/>
          </a:p>
        </p:txBody>
      </p:sp>
      <p:sp>
        <p:nvSpPr>
          <p:cNvPr id="9" name="Text 4"/>
          <p:cNvSpPr/>
          <p:nvPr/>
        </p:nvSpPr>
        <p:spPr>
          <a:xfrm>
            <a:off x="8893493" y="3693676"/>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Inform users about new messages or important conversations requiring attention.</a:t>
            </a:r>
            <a:endParaRPr lang="en-US" sz="1750" dirty="0"/>
          </a:p>
        </p:txBody>
      </p:sp>
      <p:pic>
        <p:nvPicPr>
          <p:cNvPr id="10" name="Image 3" descr="preencoded.png">    </p:cNvPr>
          <p:cNvPicPr>
            <a:picLocks noChangeAspect="1"/>
          </p:cNvPicPr>
          <p:nvPr/>
        </p:nvPicPr>
        <p:blipFill>
          <a:blip r:embed="rId4"/>
          <a:stretch>
            <a:fillRect/>
          </a:stretch>
        </p:blipFill>
        <p:spPr>
          <a:xfrm>
            <a:off x="11506795" y="2409468"/>
            <a:ext cx="566976" cy="566976"/>
          </a:xfrm>
          <a:prstGeom prst="rect">
            <a:avLst/>
          </a:prstGeom>
        </p:spPr>
      </p:pic>
      <p:sp>
        <p:nvSpPr>
          <p:cNvPr id="11" name="Text 5"/>
          <p:cNvSpPr/>
          <p:nvPr/>
        </p:nvSpPr>
        <p:spPr>
          <a:xfrm>
            <a:off x="11506795" y="3203258"/>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News Apps</a:t>
            </a:r>
            <a:endParaRPr lang="en-US" sz="2200" dirty="0"/>
          </a:p>
        </p:txBody>
      </p:sp>
      <p:sp>
        <p:nvSpPr>
          <p:cNvPr id="12" name="Text 6"/>
          <p:cNvSpPr/>
          <p:nvPr/>
        </p:nvSpPr>
        <p:spPr>
          <a:xfrm>
            <a:off x="11506795" y="3693676"/>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Deliver breaking news alerts and timely updates on topics users have expressed interest in.</a:t>
            </a:r>
            <a:endParaRPr lang="en-US" sz="1750" dirty="0"/>
          </a:p>
        </p:txBody>
      </p:sp>
      <p:sp>
        <p:nvSpPr>
          <p:cNvPr id="13" name="Text 7"/>
          <p:cNvSpPr/>
          <p:nvPr/>
        </p:nvSpPr>
        <p:spPr>
          <a:xfrm>
            <a:off x="6280190" y="612624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Push notifications are particularly effective for time-sensitive information that might lose value if not seen promptly. They create a direct line to users, grabbing their attention and encouraging immediate engagement with your app.</a:t>
            </a:r>
            <a:endParaRPr lang="en-US" sz="1750" dirty="0"/>
          </a:p>
        </p:txBody>
      </p:sp>
      <p:pic>
        <p:nvPicPr>
          <p:cNvPr id="14"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2717"/>
            <a:ext cx="7019568"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Local Notifications Use Cases</a:t>
            </a:r>
            <a:endParaRPr lang="en-US" sz="3750" dirty="0"/>
          </a:p>
        </p:txBody>
      </p:sp>
      <p:sp>
        <p:nvSpPr>
          <p:cNvPr id="4" name="Shape 1"/>
          <p:cNvSpPr/>
          <p:nvPr/>
        </p:nvSpPr>
        <p:spPr>
          <a:xfrm>
            <a:off x="6497003" y="1674376"/>
            <a:ext cx="22860" cy="4630579"/>
          </a:xfrm>
          <a:prstGeom prst="roundRect">
            <a:avLst>
              <a:gd name="adj" fmla="val 354232"/>
            </a:avLst>
          </a:prstGeom>
          <a:solidFill>
            <a:srgbClr val="E1C7B6"/>
          </a:solidFill>
          <a:ln/>
        </p:spPr>
      </p:sp>
      <p:sp>
        <p:nvSpPr>
          <p:cNvPr id="5" name="Shape 2"/>
          <p:cNvSpPr/>
          <p:nvPr/>
        </p:nvSpPr>
        <p:spPr>
          <a:xfrm>
            <a:off x="6691015" y="1879759"/>
            <a:ext cx="578406" cy="22860"/>
          </a:xfrm>
          <a:prstGeom prst="roundRect">
            <a:avLst>
              <a:gd name="adj" fmla="val 354232"/>
            </a:avLst>
          </a:prstGeom>
          <a:solidFill>
            <a:srgbClr val="E1C7B6"/>
          </a:solidFill>
          <a:ln/>
        </p:spPr>
      </p:sp>
      <p:sp>
        <p:nvSpPr>
          <p:cNvPr id="6" name="Shape 3"/>
          <p:cNvSpPr/>
          <p:nvPr/>
        </p:nvSpPr>
        <p:spPr>
          <a:xfrm>
            <a:off x="6280130" y="1674376"/>
            <a:ext cx="433745" cy="433745"/>
          </a:xfrm>
          <a:prstGeom prst="roundRect">
            <a:avLst>
              <a:gd name="adj" fmla="val 18669"/>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6352342" y="1710452"/>
            <a:ext cx="289203" cy="361474"/>
          </a:xfrm>
          <a:prstGeom prst="rect">
            <a:avLst/>
          </a:prstGeom>
        </p:spPr>
      </p:pic>
      <p:sp>
        <p:nvSpPr>
          <p:cNvPr id="8" name="Text 4"/>
          <p:cNvSpPr/>
          <p:nvPr/>
        </p:nvSpPr>
        <p:spPr>
          <a:xfrm>
            <a:off x="7461052" y="1740575"/>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Calendar Apps</a:t>
            </a:r>
            <a:endParaRPr lang="en-US" sz="1850" dirty="0"/>
          </a:p>
        </p:txBody>
      </p:sp>
      <p:sp>
        <p:nvSpPr>
          <p:cNvPr id="9" name="Text 5"/>
          <p:cNvSpPr/>
          <p:nvPr/>
        </p:nvSpPr>
        <p:spPr>
          <a:xfrm>
            <a:off x="7461052" y="2157413"/>
            <a:ext cx="6375559"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Send reminders before scheduled meetings or events at specified times.</a:t>
            </a:r>
            <a:endParaRPr lang="en-US" sz="1500" dirty="0"/>
          </a:p>
        </p:txBody>
      </p:sp>
      <p:sp>
        <p:nvSpPr>
          <p:cNvPr id="10" name="Shape 6"/>
          <p:cNvSpPr/>
          <p:nvPr/>
        </p:nvSpPr>
        <p:spPr>
          <a:xfrm>
            <a:off x="6691015" y="3365063"/>
            <a:ext cx="578406" cy="22860"/>
          </a:xfrm>
          <a:prstGeom prst="roundRect">
            <a:avLst>
              <a:gd name="adj" fmla="val 354232"/>
            </a:avLst>
          </a:prstGeom>
          <a:solidFill>
            <a:srgbClr val="E1C7B6"/>
          </a:solidFill>
          <a:ln/>
        </p:spPr>
      </p:sp>
      <p:sp>
        <p:nvSpPr>
          <p:cNvPr id="11" name="Shape 7"/>
          <p:cNvSpPr/>
          <p:nvPr/>
        </p:nvSpPr>
        <p:spPr>
          <a:xfrm>
            <a:off x="6280130" y="3159681"/>
            <a:ext cx="433745" cy="433745"/>
          </a:xfrm>
          <a:prstGeom prst="roundRect">
            <a:avLst>
              <a:gd name="adj" fmla="val 18669"/>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6352342" y="3195757"/>
            <a:ext cx="289203" cy="361474"/>
          </a:xfrm>
          <a:prstGeom prst="rect">
            <a:avLst/>
          </a:prstGeom>
        </p:spPr>
      </p:pic>
      <p:sp>
        <p:nvSpPr>
          <p:cNvPr id="13" name="Text 8"/>
          <p:cNvSpPr/>
          <p:nvPr/>
        </p:nvSpPr>
        <p:spPr>
          <a:xfrm>
            <a:off x="7461052" y="3225879"/>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Fitness Apps</a:t>
            </a:r>
            <a:endParaRPr lang="en-US" sz="1850" dirty="0"/>
          </a:p>
        </p:txBody>
      </p:sp>
      <p:sp>
        <p:nvSpPr>
          <p:cNvPr id="14" name="Text 9"/>
          <p:cNvSpPr/>
          <p:nvPr/>
        </p:nvSpPr>
        <p:spPr>
          <a:xfrm>
            <a:off x="7461052" y="3642717"/>
            <a:ext cx="6375559"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Remind users about scheduled workouts or daily activity goals.</a:t>
            </a:r>
            <a:endParaRPr lang="en-US" sz="1500" dirty="0"/>
          </a:p>
        </p:txBody>
      </p:sp>
      <p:sp>
        <p:nvSpPr>
          <p:cNvPr id="15" name="Shape 10"/>
          <p:cNvSpPr/>
          <p:nvPr/>
        </p:nvSpPr>
        <p:spPr>
          <a:xfrm>
            <a:off x="6691015" y="4541996"/>
            <a:ext cx="578406" cy="22860"/>
          </a:xfrm>
          <a:prstGeom prst="roundRect">
            <a:avLst>
              <a:gd name="adj" fmla="val 354232"/>
            </a:avLst>
          </a:prstGeom>
          <a:solidFill>
            <a:srgbClr val="E1C7B6"/>
          </a:solidFill>
          <a:ln/>
        </p:spPr>
      </p:sp>
      <p:sp>
        <p:nvSpPr>
          <p:cNvPr id="16" name="Shape 11"/>
          <p:cNvSpPr/>
          <p:nvPr/>
        </p:nvSpPr>
        <p:spPr>
          <a:xfrm>
            <a:off x="6280130" y="4336613"/>
            <a:ext cx="433745" cy="433745"/>
          </a:xfrm>
          <a:prstGeom prst="roundRect">
            <a:avLst>
              <a:gd name="adj" fmla="val 18669"/>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6352342" y="4372689"/>
            <a:ext cx="289203" cy="361474"/>
          </a:xfrm>
          <a:prstGeom prst="rect">
            <a:avLst/>
          </a:prstGeom>
        </p:spPr>
      </p:pic>
      <p:sp>
        <p:nvSpPr>
          <p:cNvPr id="18" name="Text 12"/>
          <p:cNvSpPr/>
          <p:nvPr/>
        </p:nvSpPr>
        <p:spPr>
          <a:xfrm>
            <a:off x="7461052" y="4402812"/>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Health Apps</a:t>
            </a:r>
            <a:endParaRPr lang="en-US" sz="1850" dirty="0"/>
          </a:p>
        </p:txBody>
      </p:sp>
      <p:sp>
        <p:nvSpPr>
          <p:cNvPr id="19" name="Text 13"/>
          <p:cNvSpPr/>
          <p:nvPr/>
        </p:nvSpPr>
        <p:spPr>
          <a:xfrm>
            <a:off x="7461052" y="4819650"/>
            <a:ext cx="6375559"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Alert users to take medication at specific times throughout the day.</a:t>
            </a:r>
            <a:endParaRPr lang="en-US" sz="1500" dirty="0"/>
          </a:p>
        </p:txBody>
      </p:sp>
      <p:sp>
        <p:nvSpPr>
          <p:cNvPr id="20" name="Shape 14"/>
          <p:cNvSpPr/>
          <p:nvPr/>
        </p:nvSpPr>
        <p:spPr>
          <a:xfrm>
            <a:off x="6691015" y="5718929"/>
            <a:ext cx="578406" cy="22860"/>
          </a:xfrm>
          <a:prstGeom prst="roundRect">
            <a:avLst>
              <a:gd name="adj" fmla="val 354232"/>
            </a:avLst>
          </a:prstGeom>
          <a:solidFill>
            <a:srgbClr val="E1C7B6"/>
          </a:solidFill>
          <a:ln/>
        </p:spPr>
      </p:sp>
      <p:sp>
        <p:nvSpPr>
          <p:cNvPr id="21" name="Shape 15"/>
          <p:cNvSpPr/>
          <p:nvPr/>
        </p:nvSpPr>
        <p:spPr>
          <a:xfrm>
            <a:off x="6280130" y="5513546"/>
            <a:ext cx="433745" cy="433745"/>
          </a:xfrm>
          <a:prstGeom prst="roundRect">
            <a:avLst>
              <a:gd name="adj" fmla="val 18669"/>
            </a:avLst>
          </a:prstGeom>
          <a:solidFill>
            <a:srgbClr val="FBE1D0"/>
          </a:solidFill>
          <a:ln w="7620">
            <a:solidFill>
              <a:srgbClr val="E1C7B6"/>
            </a:solidFill>
            <a:prstDash val="solid"/>
          </a:ln>
        </p:spPr>
      </p:sp>
      <p:pic>
        <p:nvPicPr>
          <p:cNvPr id="22" name="Image 4" descr="preencoded.png">    </p:cNvPr>
          <p:cNvPicPr>
            <a:picLocks noChangeAspect="1"/>
          </p:cNvPicPr>
          <p:nvPr/>
        </p:nvPicPr>
        <p:blipFill>
          <a:blip r:embed="rId5"/>
          <a:stretch>
            <a:fillRect/>
          </a:stretch>
        </p:blipFill>
        <p:spPr>
          <a:xfrm>
            <a:off x="6352342" y="5549622"/>
            <a:ext cx="289203" cy="361474"/>
          </a:xfrm>
          <a:prstGeom prst="rect">
            <a:avLst/>
          </a:prstGeom>
        </p:spPr>
      </p:pic>
      <p:sp>
        <p:nvSpPr>
          <p:cNvPr id="23" name="Text 16"/>
          <p:cNvSpPr/>
          <p:nvPr/>
        </p:nvSpPr>
        <p:spPr>
          <a:xfrm>
            <a:off x="7461052" y="5579745"/>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Task Management</a:t>
            </a:r>
            <a:endParaRPr lang="en-US" sz="1850" dirty="0"/>
          </a:p>
        </p:txBody>
      </p:sp>
      <p:sp>
        <p:nvSpPr>
          <p:cNvPr id="24" name="Text 17"/>
          <p:cNvSpPr/>
          <p:nvPr/>
        </p:nvSpPr>
        <p:spPr>
          <a:xfrm>
            <a:off x="7461052" y="5996583"/>
            <a:ext cx="6375559"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Notify users about upcoming deadlines or task due dates.</a:t>
            </a:r>
            <a:endParaRPr lang="en-US" sz="1500" dirty="0"/>
          </a:p>
        </p:txBody>
      </p:sp>
      <p:sp>
        <p:nvSpPr>
          <p:cNvPr id="25" name="Text 18"/>
          <p:cNvSpPr/>
          <p:nvPr/>
        </p:nvSpPr>
        <p:spPr>
          <a:xfrm>
            <a:off x="6280190" y="6521768"/>
            <a:ext cx="75564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Local notifications excel in scenarios where the trigger is based on time or user-defined parameters within the app. They're ideal for personal reminders and scheduled alerts that don't require server communication.</a:t>
            </a:r>
            <a:endParaRPr lang="en-US" sz="1500" dirty="0"/>
          </a:p>
        </p:txBody>
      </p:sp>
      <p:pic>
        <p:nvPicPr>
          <p:cNvPr id="26"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24389"/>
            <a:ext cx="6611779"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Push Notification Services</a:t>
            </a:r>
            <a:endParaRPr lang="en-US" sz="4000" dirty="0"/>
          </a:p>
        </p:txBody>
      </p:sp>
      <p:sp>
        <p:nvSpPr>
          <p:cNvPr id="3" name="Text 1"/>
          <p:cNvSpPr/>
          <p:nvPr/>
        </p:nvSpPr>
        <p:spPr>
          <a:xfrm>
            <a:off x="1123355" y="3026331"/>
            <a:ext cx="4140160" cy="318849"/>
          </a:xfrm>
          <a:prstGeom prst="rect">
            <a:avLst/>
          </a:prstGeom>
          <a:noFill/>
          <a:ln/>
        </p:spPr>
        <p:txBody>
          <a:bodyPr wrap="none" lIns="0" tIns="0" rIns="0" bIns="0" rtlCol="0" anchor="t"/>
          <a:lstStyle/>
          <a:p>
            <a:pPr algn="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Firebase Cloud Messaging (FCM)</a:t>
            </a:r>
            <a:endParaRPr lang="en-US" sz="2000" dirty="0"/>
          </a:p>
        </p:txBody>
      </p:sp>
      <p:sp>
        <p:nvSpPr>
          <p:cNvPr id="4" name="Text 2"/>
          <p:cNvSpPr/>
          <p:nvPr/>
        </p:nvSpPr>
        <p:spPr>
          <a:xfrm>
            <a:off x="793790" y="3467576"/>
            <a:ext cx="4469725" cy="326708"/>
          </a:xfrm>
          <a:prstGeom prst="rect">
            <a:avLst/>
          </a:prstGeom>
          <a:noFill/>
          <a:ln/>
        </p:spPr>
        <p:txBody>
          <a:bodyPr wrap="none" lIns="0" tIns="0" rIns="0" bIns="0" rtlCol="0" anchor="t"/>
          <a:lstStyle/>
          <a:p>
            <a:pPr algn="r" indent="0" marL="0">
              <a:lnSpc>
                <a:spcPts val="2550"/>
              </a:lnSpc>
              <a:buNone/>
            </a:pPr>
            <a:r>
              <a:rPr lang="en-US" sz="1600" dirty="0">
                <a:solidFill>
                  <a:srgbClr val="000000"/>
                </a:solidFill>
                <a:latin typeface="Inter" pitchFamily="34" charset="0"/>
                <a:ea typeface="Inter" pitchFamily="34" charset="-122"/>
                <a:cs typeface="Inter" pitchFamily="34" charset="-120"/>
              </a:rPr>
              <a:t>Google's service for Android devices</a:t>
            </a:r>
            <a:endParaRPr lang="en-US" sz="1600" dirty="0"/>
          </a:p>
        </p:txBody>
      </p:sp>
      <p:sp>
        <p:nvSpPr>
          <p:cNvPr id="5" name="Text 3"/>
          <p:cNvSpPr/>
          <p:nvPr/>
        </p:nvSpPr>
        <p:spPr>
          <a:xfrm>
            <a:off x="793790" y="3916680"/>
            <a:ext cx="4469725"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Reliable delivery to Android devices</a:t>
            </a:r>
            <a:endParaRPr lang="en-US" sz="1600" dirty="0"/>
          </a:p>
        </p:txBody>
      </p:sp>
      <p:sp>
        <p:nvSpPr>
          <p:cNvPr id="6" name="Text 4"/>
          <p:cNvSpPr/>
          <p:nvPr/>
        </p:nvSpPr>
        <p:spPr>
          <a:xfrm>
            <a:off x="793790" y="4314825"/>
            <a:ext cx="4469725"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Supports targeting specific user segments</a:t>
            </a:r>
            <a:endParaRPr lang="en-US" sz="1600" dirty="0"/>
          </a:p>
        </p:txBody>
      </p:sp>
      <p:sp>
        <p:nvSpPr>
          <p:cNvPr id="7" name="Text 5"/>
          <p:cNvSpPr/>
          <p:nvPr/>
        </p:nvSpPr>
        <p:spPr>
          <a:xfrm>
            <a:off x="793790" y="4712970"/>
            <a:ext cx="4469725"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Provides analytics on notification performance</a:t>
            </a:r>
            <a:endParaRPr lang="en-US" sz="1600" dirty="0"/>
          </a:p>
        </p:txBody>
      </p:sp>
      <p:pic>
        <p:nvPicPr>
          <p:cNvPr id="8" name="Image 0" descr="preencoded.png">    </p:cNvPr>
          <p:cNvPicPr>
            <a:picLocks noChangeAspect="1"/>
          </p:cNvPicPr>
          <p:nvPr/>
        </p:nvPicPr>
        <p:blipFill>
          <a:blip r:embed="rId1"/>
          <a:stretch>
            <a:fillRect/>
          </a:stretch>
        </p:blipFill>
        <p:spPr>
          <a:xfrm>
            <a:off x="5671780" y="2553057"/>
            <a:ext cx="3286720" cy="3286720"/>
          </a:xfrm>
          <a:prstGeom prst="rect">
            <a:avLst/>
          </a:prstGeom>
        </p:spPr>
      </p:pic>
      <p:sp>
        <p:nvSpPr>
          <p:cNvPr id="9" name="Shape 6"/>
          <p:cNvSpPr/>
          <p:nvPr/>
        </p:nvSpPr>
        <p:spPr>
          <a:xfrm>
            <a:off x="5478185" y="3941207"/>
            <a:ext cx="510302" cy="510302"/>
          </a:xfrm>
          <a:prstGeom prst="roundRect">
            <a:avLst>
              <a:gd name="adj" fmla="val 1790088"/>
            </a:avLst>
          </a:prstGeom>
          <a:solidFill>
            <a:srgbClr val="FBE1D0"/>
          </a:solidFill>
          <a:ln w="7620">
            <a:solidFill>
              <a:srgbClr val="E1C7B6"/>
            </a:solidFill>
            <a:prstDash val="solid"/>
          </a:ln>
        </p:spPr>
      </p:sp>
      <p:pic>
        <p:nvPicPr>
          <p:cNvPr id="10" name="Image 1" descr="preencoded.png">    </p:cNvPr>
          <p:cNvPicPr>
            <a:picLocks noChangeAspect="1"/>
          </p:cNvPicPr>
          <p:nvPr/>
        </p:nvPicPr>
        <p:blipFill>
          <a:blip r:embed="rId2"/>
          <a:stretch>
            <a:fillRect/>
          </a:stretch>
        </p:blipFill>
        <p:spPr>
          <a:xfrm>
            <a:off x="5618559" y="4052768"/>
            <a:ext cx="229553" cy="287060"/>
          </a:xfrm>
          <a:prstGeom prst="rect">
            <a:avLst/>
          </a:prstGeom>
        </p:spPr>
      </p:pic>
      <p:sp>
        <p:nvSpPr>
          <p:cNvPr id="11" name="Text 7"/>
          <p:cNvSpPr/>
          <p:nvPr/>
        </p:nvSpPr>
        <p:spPr>
          <a:xfrm>
            <a:off x="9264610" y="1870591"/>
            <a:ext cx="4572000" cy="637699"/>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Apple Push Notification service (APNs)</a:t>
            </a:r>
            <a:endParaRPr lang="en-US" sz="2000" dirty="0"/>
          </a:p>
        </p:txBody>
      </p:sp>
      <p:sp>
        <p:nvSpPr>
          <p:cNvPr id="12" name="Text 8"/>
          <p:cNvSpPr/>
          <p:nvPr/>
        </p:nvSpPr>
        <p:spPr>
          <a:xfrm>
            <a:off x="9264610" y="2630686"/>
            <a:ext cx="457200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Apple's service for iOS devices</a:t>
            </a:r>
            <a:endParaRPr lang="en-US" sz="1600" dirty="0"/>
          </a:p>
        </p:txBody>
      </p:sp>
      <p:sp>
        <p:nvSpPr>
          <p:cNvPr id="13" name="Text 9"/>
          <p:cNvSpPr/>
          <p:nvPr/>
        </p:nvSpPr>
        <p:spPr>
          <a:xfrm>
            <a:off x="9264610" y="3079790"/>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Required for iOS push notifications</a:t>
            </a:r>
            <a:endParaRPr lang="en-US" sz="1600" dirty="0"/>
          </a:p>
        </p:txBody>
      </p:sp>
      <p:sp>
        <p:nvSpPr>
          <p:cNvPr id="14" name="Text 10"/>
          <p:cNvSpPr/>
          <p:nvPr/>
        </p:nvSpPr>
        <p:spPr>
          <a:xfrm>
            <a:off x="9264610" y="3477935"/>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Secure, encrypted delivery</a:t>
            </a:r>
            <a:endParaRPr lang="en-US" sz="1600" dirty="0"/>
          </a:p>
        </p:txBody>
      </p:sp>
      <p:sp>
        <p:nvSpPr>
          <p:cNvPr id="15" name="Text 11"/>
          <p:cNvSpPr/>
          <p:nvPr/>
        </p:nvSpPr>
        <p:spPr>
          <a:xfrm>
            <a:off x="9264610" y="3876080"/>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Supports rich notifications with media</a:t>
            </a:r>
            <a:endParaRPr lang="en-US" sz="1600" dirty="0"/>
          </a:p>
        </p:txBody>
      </p:sp>
      <p:pic>
        <p:nvPicPr>
          <p:cNvPr id="16" name="Image 2" descr="preencoded.png">    </p:cNvPr>
          <p:cNvPicPr>
            <a:picLocks noChangeAspect="1"/>
          </p:cNvPicPr>
          <p:nvPr/>
        </p:nvPicPr>
        <p:blipFill>
          <a:blip r:embed="rId3"/>
          <a:stretch>
            <a:fillRect/>
          </a:stretch>
        </p:blipFill>
        <p:spPr>
          <a:xfrm>
            <a:off x="5671780" y="2553057"/>
            <a:ext cx="3286720" cy="3286720"/>
          </a:xfrm>
          <a:prstGeom prst="rect">
            <a:avLst/>
          </a:prstGeom>
        </p:spPr>
      </p:pic>
      <p:sp>
        <p:nvSpPr>
          <p:cNvPr id="17" name="Shape 12"/>
          <p:cNvSpPr/>
          <p:nvPr/>
        </p:nvSpPr>
        <p:spPr>
          <a:xfrm>
            <a:off x="7850743" y="2571393"/>
            <a:ext cx="510302" cy="510302"/>
          </a:xfrm>
          <a:prstGeom prst="roundRect">
            <a:avLst>
              <a:gd name="adj" fmla="val 1790088"/>
            </a:avLst>
          </a:prstGeom>
          <a:solidFill>
            <a:srgbClr val="FBE1D0"/>
          </a:solidFill>
          <a:ln w="7620">
            <a:solidFill>
              <a:srgbClr val="E1C7B6"/>
            </a:solidFill>
            <a:prstDash val="solid"/>
          </a:ln>
        </p:spPr>
      </p:sp>
      <p:pic>
        <p:nvPicPr>
          <p:cNvPr id="18" name="Image 3" descr="preencoded.png">    </p:cNvPr>
          <p:cNvPicPr>
            <a:picLocks noChangeAspect="1"/>
          </p:cNvPicPr>
          <p:nvPr/>
        </p:nvPicPr>
        <p:blipFill>
          <a:blip r:embed="rId4"/>
          <a:stretch>
            <a:fillRect/>
          </a:stretch>
        </p:blipFill>
        <p:spPr>
          <a:xfrm>
            <a:off x="7991118" y="2682954"/>
            <a:ext cx="229553" cy="287060"/>
          </a:xfrm>
          <a:prstGeom prst="rect">
            <a:avLst/>
          </a:prstGeom>
        </p:spPr>
      </p:pic>
      <p:sp>
        <p:nvSpPr>
          <p:cNvPr id="19" name="Text 13"/>
          <p:cNvSpPr/>
          <p:nvPr/>
        </p:nvSpPr>
        <p:spPr>
          <a:xfrm>
            <a:off x="9264610" y="4508897"/>
            <a:ext cx="305800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Cross-Platform Libraries</a:t>
            </a:r>
            <a:endParaRPr lang="en-US" sz="2000" dirty="0"/>
          </a:p>
        </p:txBody>
      </p:sp>
      <p:sp>
        <p:nvSpPr>
          <p:cNvPr id="20" name="Text 14"/>
          <p:cNvSpPr/>
          <p:nvPr/>
        </p:nvSpPr>
        <p:spPr>
          <a:xfrm>
            <a:off x="9264610" y="4950143"/>
            <a:ext cx="457200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Tools like React Native push notifications</a:t>
            </a:r>
            <a:endParaRPr lang="en-US" sz="1600" dirty="0"/>
          </a:p>
        </p:txBody>
      </p:sp>
      <p:sp>
        <p:nvSpPr>
          <p:cNvPr id="21" name="Text 15"/>
          <p:cNvSpPr/>
          <p:nvPr/>
        </p:nvSpPr>
        <p:spPr>
          <a:xfrm>
            <a:off x="9264610" y="5399246"/>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Simplify implementation across platforms</a:t>
            </a:r>
            <a:endParaRPr lang="en-US" sz="1600" dirty="0"/>
          </a:p>
        </p:txBody>
      </p:sp>
      <p:sp>
        <p:nvSpPr>
          <p:cNvPr id="22" name="Text 16"/>
          <p:cNvSpPr/>
          <p:nvPr/>
        </p:nvSpPr>
        <p:spPr>
          <a:xfrm>
            <a:off x="9264610" y="5797391"/>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Reduce development time</a:t>
            </a:r>
            <a:endParaRPr lang="en-US" sz="1600" dirty="0"/>
          </a:p>
        </p:txBody>
      </p:sp>
      <p:sp>
        <p:nvSpPr>
          <p:cNvPr id="23" name="Text 17"/>
          <p:cNvSpPr/>
          <p:nvPr/>
        </p:nvSpPr>
        <p:spPr>
          <a:xfrm>
            <a:off x="9264610" y="6195536"/>
            <a:ext cx="4572000"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000000"/>
                </a:solidFill>
                <a:latin typeface="Inter" pitchFamily="34" charset="0"/>
                <a:ea typeface="Inter" pitchFamily="34" charset="-122"/>
                <a:cs typeface="Inter" pitchFamily="34" charset="-120"/>
              </a:rPr>
              <a:t>Maintain consistent user experience</a:t>
            </a:r>
            <a:endParaRPr lang="en-US" sz="1600" dirty="0"/>
          </a:p>
        </p:txBody>
      </p:sp>
      <p:pic>
        <p:nvPicPr>
          <p:cNvPr id="24" name="Image 4" descr="preencoded.png">    </p:cNvPr>
          <p:cNvPicPr>
            <a:picLocks noChangeAspect="1"/>
          </p:cNvPicPr>
          <p:nvPr/>
        </p:nvPicPr>
        <p:blipFill>
          <a:blip r:embed="rId5"/>
          <a:stretch>
            <a:fillRect/>
          </a:stretch>
        </p:blipFill>
        <p:spPr>
          <a:xfrm>
            <a:off x="5671780" y="2553057"/>
            <a:ext cx="3286720" cy="3286720"/>
          </a:xfrm>
          <a:prstGeom prst="rect">
            <a:avLst/>
          </a:prstGeom>
        </p:spPr>
      </p:pic>
      <p:sp>
        <p:nvSpPr>
          <p:cNvPr id="25" name="Shape 18"/>
          <p:cNvSpPr/>
          <p:nvPr/>
        </p:nvSpPr>
        <p:spPr>
          <a:xfrm>
            <a:off x="7850743" y="5311021"/>
            <a:ext cx="510302" cy="510302"/>
          </a:xfrm>
          <a:prstGeom prst="roundRect">
            <a:avLst>
              <a:gd name="adj" fmla="val 1790088"/>
            </a:avLst>
          </a:prstGeom>
          <a:solidFill>
            <a:srgbClr val="FBE1D0"/>
          </a:solidFill>
          <a:ln w="7620">
            <a:solidFill>
              <a:srgbClr val="E1C7B6"/>
            </a:solidFill>
            <a:prstDash val="solid"/>
          </a:ln>
        </p:spPr>
      </p:sp>
      <p:pic>
        <p:nvPicPr>
          <p:cNvPr id="26" name="Image 5" descr="preencoded.png">    </p:cNvPr>
          <p:cNvPicPr>
            <a:picLocks noChangeAspect="1"/>
          </p:cNvPicPr>
          <p:nvPr/>
        </p:nvPicPr>
        <p:blipFill>
          <a:blip r:embed="rId6"/>
          <a:stretch>
            <a:fillRect/>
          </a:stretch>
        </p:blipFill>
        <p:spPr>
          <a:xfrm>
            <a:off x="7991118" y="5422583"/>
            <a:ext cx="229553" cy="287060"/>
          </a:xfrm>
          <a:prstGeom prst="rect">
            <a:avLst/>
          </a:prstGeom>
        </p:spPr>
      </p:pic>
      <p:sp>
        <p:nvSpPr>
          <p:cNvPr id="27" name="Text 19"/>
          <p:cNvSpPr/>
          <p:nvPr/>
        </p:nvSpPr>
        <p:spPr>
          <a:xfrm>
            <a:off x="793790" y="6751796"/>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Operating systems provide dedicated services for push notification delivery. Understanding these platforms is essential for implementing reliable push notifications in your mobile applications.</a:t>
            </a:r>
            <a:endParaRPr lang="en-US" sz="1600" dirty="0"/>
          </a:p>
        </p:txBody>
      </p:sp>
      <p:pic>
        <p:nvPicPr>
          <p:cNvPr id="28"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85493"/>
            <a:ext cx="903839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Implementing Push Notifications</a:t>
            </a:r>
            <a:endParaRPr lang="en-US" sz="4450" dirty="0"/>
          </a:p>
        </p:txBody>
      </p:sp>
      <p:sp>
        <p:nvSpPr>
          <p:cNvPr id="3" name="Shape 1"/>
          <p:cNvSpPr/>
          <p:nvPr/>
        </p:nvSpPr>
        <p:spPr>
          <a:xfrm>
            <a:off x="793790" y="2928342"/>
            <a:ext cx="4120753" cy="226814"/>
          </a:xfrm>
          <a:prstGeom prst="roundRect">
            <a:avLst>
              <a:gd name="adj" fmla="val 42003"/>
            </a:avLst>
          </a:prstGeom>
          <a:solidFill>
            <a:srgbClr val="FBE1D0"/>
          </a:solidFill>
          <a:ln w="7620">
            <a:solidFill>
              <a:srgbClr val="E1C7B6"/>
            </a:solidFill>
            <a:prstDash val="solid"/>
          </a:ln>
        </p:spPr>
      </p:sp>
      <p:sp>
        <p:nvSpPr>
          <p:cNvPr id="4" name="Text 2"/>
          <p:cNvSpPr/>
          <p:nvPr/>
        </p:nvSpPr>
        <p:spPr>
          <a:xfrm>
            <a:off x="793790" y="3495318"/>
            <a:ext cx="3251716"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Obtain User Permission</a:t>
            </a:r>
            <a:endParaRPr lang="en-US" sz="2200" dirty="0"/>
          </a:p>
        </p:txBody>
      </p:sp>
      <p:sp>
        <p:nvSpPr>
          <p:cNvPr id="5" name="Text 3"/>
          <p:cNvSpPr/>
          <p:nvPr/>
        </p:nvSpPr>
        <p:spPr>
          <a:xfrm>
            <a:off x="793790" y="3985736"/>
            <a:ext cx="4120753"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Request notification permissions when the user first launches the app. This is a critical step as users must explicitly opt-in to receive notifications from your app.</a:t>
            </a:r>
            <a:endParaRPr lang="en-US" sz="1750" dirty="0"/>
          </a:p>
        </p:txBody>
      </p:sp>
      <p:sp>
        <p:nvSpPr>
          <p:cNvPr id="6" name="Shape 4"/>
          <p:cNvSpPr/>
          <p:nvPr/>
        </p:nvSpPr>
        <p:spPr>
          <a:xfrm>
            <a:off x="5254704" y="2588062"/>
            <a:ext cx="4120872" cy="226814"/>
          </a:xfrm>
          <a:prstGeom prst="roundRect">
            <a:avLst>
              <a:gd name="adj" fmla="val 42003"/>
            </a:avLst>
          </a:prstGeom>
          <a:solidFill>
            <a:srgbClr val="FBE1D0"/>
          </a:solidFill>
          <a:ln w="7620">
            <a:solidFill>
              <a:srgbClr val="E1C7B6"/>
            </a:solidFill>
            <a:prstDash val="solid"/>
          </a:ln>
        </p:spPr>
      </p:sp>
      <p:sp>
        <p:nvSpPr>
          <p:cNvPr id="7" name="Text 5"/>
          <p:cNvSpPr/>
          <p:nvPr/>
        </p:nvSpPr>
        <p:spPr>
          <a:xfrm>
            <a:off x="5254704" y="3155037"/>
            <a:ext cx="320135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Generate Device Token</a:t>
            </a:r>
            <a:endParaRPr lang="en-US" sz="2200" dirty="0"/>
          </a:p>
        </p:txBody>
      </p:sp>
      <p:sp>
        <p:nvSpPr>
          <p:cNvPr id="8" name="Text 6"/>
          <p:cNvSpPr/>
          <p:nvPr/>
        </p:nvSpPr>
        <p:spPr>
          <a:xfrm>
            <a:off x="5254704" y="3645456"/>
            <a:ext cx="4120872"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After permission is granted, have the device generate a unique token that identifies the device and provides authorization for the server to send notifications.</a:t>
            </a:r>
            <a:endParaRPr lang="en-US" sz="1750" dirty="0"/>
          </a:p>
        </p:txBody>
      </p:sp>
      <p:sp>
        <p:nvSpPr>
          <p:cNvPr id="9" name="Shape 7"/>
          <p:cNvSpPr/>
          <p:nvPr/>
        </p:nvSpPr>
        <p:spPr>
          <a:xfrm>
            <a:off x="9715738" y="2247900"/>
            <a:ext cx="4120872" cy="226814"/>
          </a:xfrm>
          <a:prstGeom prst="roundRect">
            <a:avLst>
              <a:gd name="adj" fmla="val 42003"/>
            </a:avLst>
          </a:prstGeom>
          <a:solidFill>
            <a:srgbClr val="FBE1D0"/>
          </a:solidFill>
          <a:ln w="7620">
            <a:solidFill>
              <a:srgbClr val="E1C7B6"/>
            </a:solidFill>
            <a:prstDash val="solid"/>
          </a:ln>
        </p:spPr>
      </p:sp>
      <p:sp>
        <p:nvSpPr>
          <p:cNvPr id="10" name="Text 8"/>
          <p:cNvSpPr/>
          <p:nvPr/>
        </p:nvSpPr>
        <p:spPr>
          <a:xfrm>
            <a:off x="9715738" y="2814876"/>
            <a:ext cx="403598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Implement with FCM or APNs</a:t>
            </a:r>
            <a:endParaRPr lang="en-US" sz="2200" dirty="0"/>
          </a:p>
        </p:txBody>
      </p:sp>
      <p:sp>
        <p:nvSpPr>
          <p:cNvPr id="11" name="Text 9"/>
          <p:cNvSpPr/>
          <p:nvPr/>
        </p:nvSpPr>
        <p:spPr>
          <a:xfrm>
            <a:off x="9715738" y="3305294"/>
            <a:ext cx="4120872"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Use the generated token with Firebase Cloud Messaging (for Android) or Apple Push Notification service (for iOS) to enable server-to-device communication.</a:t>
            </a:r>
            <a:endParaRPr lang="en-US" sz="1750" dirty="0"/>
          </a:p>
        </p:txBody>
      </p:sp>
      <p:sp>
        <p:nvSpPr>
          <p:cNvPr id="12" name="Text 10"/>
          <p:cNvSpPr/>
          <p:nvPr/>
        </p:nvSpPr>
        <p:spPr>
          <a:xfrm>
            <a:off x="793790" y="605540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Following these steps ensures that your push notification system is properly set up and respects user preferences. Remember that obtaining explicit permission is not just a technical requirement but also a matter of respecting user privacy.</a:t>
            </a:r>
            <a:endParaRPr lang="en-US" sz="1750" dirty="0"/>
          </a:p>
        </p:txBody>
      </p:sp>
      <p:pic>
        <p:nvPicPr>
          <p:cNvPr id="13"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14732"/>
            <a:ext cx="7968377"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In-App Notifications Overview</a:t>
            </a:r>
            <a:endParaRPr lang="en-US" sz="4200" dirty="0"/>
          </a:p>
        </p:txBody>
      </p:sp>
      <p:pic>
        <p:nvPicPr>
          <p:cNvPr id="3" name="Image 0" descr="preencoded.png">    </p:cNvPr>
          <p:cNvPicPr>
            <a:picLocks noChangeAspect="1"/>
          </p:cNvPicPr>
          <p:nvPr/>
        </p:nvPicPr>
        <p:blipFill>
          <a:blip r:embed="rId1"/>
          <a:stretch>
            <a:fillRect/>
          </a:stretch>
        </p:blipFill>
        <p:spPr>
          <a:xfrm>
            <a:off x="2978348" y="1819037"/>
            <a:ext cx="2152055" cy="1241346"/>
          </a:xfrm>
          <a:prstGeom prst="rect">
            <a:avLst/>
          </a:prstGeom>
        </p:spPr>
      </p:pic>
      <p:pic>
        <p:nvPicPr>
          <p:cNvPr id="4" name="Image 1" descr="preencoded.png">    </p:cNvPr>
          <p:cNvPicPr>
            <a:picLocks noChangeAspect="1"/>
          </p:cNvPicPr>
          <p:nvPr/>
        </p:nvPicPr>
        <p:blipFill>
          <a:blip r:embed="rId2"/>
          <a:stretch>
            <a:fillRect/>
          </a:stretch>
        </p:blipFill>
        <p:spPr>
          <a:xfrm>
            <a:off x="3902869" y="2404110"/>
            <a:ext cx="303014" cy="378738"/>
          </a:xfrm>
          <a:prstGeom prst="rect">
            <a:avLst/>
          </a:prstGeom>
        </p:spPr>
      </p:pic>
      <p:sp>
        <p:nvSpPr>
          <p:cNvPr id="5" name="Text 1"/>
          <p:cNvSpPr/>
          <p:nvPr/>
        </p:nvSpPr>
        <p:spPr>
          <a:xfrm>
            <a:off x="5345787" y="2034421"/>
            <a:ext cx="3029307"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Contextual Information</a:t>
            </a:r>
            <a:endParaRPr lang="en-US" sz="2100" dirty="0"/>
          </a:p>
        </p:txBody>
      </p:sp>
      <p:sp>
        <p:nvSpPr>
          <p:cNvPr id="6" name="Text 2"/>
          <p:cNvSpPr/>
          <p:nvPr/>
        </p:nvSpPr>
        <p:spPr>
          <a:xfrm>
            <a:off x="5345787" y="2500193"/>
            <a:ext cx="5103733"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Provide relevant information in the current context</a:t>
            </a:r>
            <a:endParaRPr lang="en-US" sz="1650" dirty="0"/>
          </a:p>
        </p:txBody>
      </p:sp>
      <p:sp>
        <p:nvSpPr>
          <p:cNvPr id="7" name="Shape 3"/>
          <p:cNvSpPr/>
          <p:nvPr/>
        </p:nvSpPr>
        <p:spPr>
          <a:xfrm>
            <a:off x="5184219" y="3072051"/>
            <a:ext cx="8598575" cy="15240"/>
          </a:xfrm>
          <a:prstGeom prst="roundRect">
            <a:avLst>
              <a:gd name="adj" fmla="val 593860"/>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902381" y="3114199"/>
            <a:ext cx="4304109" cy="1241346"/>
          </a:xfrm>
          <a:prstGeom prst="rect">
            <a:avLst/>
          </a:prstGeom>
        </p:spPr>
      </p:pic>
      <p:pic>
        <p:nvPicPr>
          <p:cNvPr id="9" name="Image 3" descr="preencoded.png">    </p:cNvPr>
          <p:cNvPicPr>
            <a:picLocks noChangeAspect="1"/>
          </p:cNvPicPr>
          <p:nvPr/>
        </p:nvPicPr>
        <p:blipFill>
          <a:blip r:embed="rId4"/>
          <a:stretch>
            <a:fillRect/>
          </a:stretch>
        </p:blipFill>
        <p:spPr>
          <a:xfrm>
            <a:off x="3902869" y="3545443"/>
            <a:ext cx="303014" cy="378738"/>
          </a:xfrm>
          <a:prstGeom prst="rect">
            <a:avLst/>
          </a:prstGeom>
        </p:spPr>
      </p:pic>
      <p:sp>
        <p:nvSpPr>
          <p:cNvPr id="10" name="Text 4"/>
          <p:cNvSpPr/>
          <p:nvPr/>
        </p:nvSpPr>
        <p:spPr>
          <a:xfrm>
            <a:off x="6421874" y="332958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Feature Discovery</a:t>
            </a:r>
            <a:endParaRPr lang="en-US" sz="2100" dirty="0"/>
          </a:p>
        </p:txBody>
      </p:sp>
      <p:sp>
        <p:nvSpPr>
          <p:cNvPr id="11" name="Text 5"/>
          <p:cNvSpPr/>
          <p:nvPr/>
        </p:nvSpPr>
        <p:spPr>
          <a:xfrm>
            <a:off x="6421874" y="3795355"/>
            <a:ext cx="5213509"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Guide users to discover new or underused features</a:t>
            </a:r>
            <a:endParaRPr lang="en-US" sz="1650" dirty="0"/>
          </a:p>
        </p:txBody>
      </p:sp>
      <p:sp>
        <p:nvSpPr>
          <p:cNvPr id="12" name="Shape 6"/>
          <p:cNvSpPr/>
          <p:nvPr/>
        </p:nvSpPr>
        <p:spPr>
          <a:xfrm>
            <a:off x="6260306" y="4367213"/>
            <a:ext cx="7522488" cy="15240"/>
          </a:xfrm>
          <a:prstGeom prst="roundRect">
            <a:avLst>
              <a:gd name="adj" fmla="val 593860"/>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26294" y="4409361"/>
            <a:ext cx="6456164" cy="1241346"/>
          </a:xfrm>
          <a:prstGeom prst="rect">
            <a:avLst/>
          </a:prstGeom>
        </p:spPr>
      </p:pic>
      <p:pic>
        <p:nvPicPr>
          <p:cNvPr id="14" name="Image 5" descr="preencoded.png">    </p:cNvPr>
          <p:cNvPicPr>
            <a:picLocks noChangeAspect="1"/>
          </p:cNvPicPr>
          <p:nvPr/>
        </p:nvPicPr>
        <p:blipFill>
          <a:blip r:embed="rId6"/>
          <a:stretch>
            <a:fillRect/>
          </a:stretch>
        </p:blipFill>
        <p:spPr>
          <a:xfrm>
            <a:off x="3902750" y="4840605"/>
            <a:ext cx="303014" cy="378738"/>
          </a:xfrm>
          <a:prstGeom prst="rect">
            <a:avLst/>
          </a:prstGeom>
        </p:spPr>
      </p:pic>
      <p:sp>
        <p:nvSpPr>
          <p:cNvPr id="15" name="Text 7"/>
          <p:cNvSpPr/>
          <p:nvPr/>
        </p:nvSpPr>
        <p:spPr>
          <a:xfrm>
            <a:off x="7497842" y="4624745"/>
            <a:ext cx="2951440"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Navigation Assistance</a:t>
            </a:r>
            <a:endParaRPr lang="en-US" sz="2100" dirty="0"/>
          </a:p>
        </p:txBody>
      </p:sp>
      <p:sp>
        <p:nvSpPr>
          <p:cNvPr id="16" name="Text 8"/>
          <p:cNvSpPr/>
          <p:nvPr/>
        </p:nvSpPr>
        <p:spPr>
          <a:xfrm>
            <a:off x="7497842" y="5090517"/>
            <a:ext cx="5404485"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Help users navigate complex interfaces or processes</a:t>
            </a:r>
            <a:endParaRPr lang="en-US" sz="1650" dirty="0"/>
          </a:p>
        </p:txBody>
      </p:sp>
      <p:sp>
        <p:nvSpPr>
          <p:cNvPr id="17" name="Text 9"/>
          <p:cNvSpPr/>
          <p:nvPr/>
        </p:nvSpPr>
        <p:spPr>
          <a:xfrm>
            <a:off x="793790" y="5893118"/>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In-app notifications appear only while the app is in use, making them ideal for contextual information and guidance. Unlike push or local notifications, they don't interrupt users outside of the app experience, creating a more seamless interaction flow.</a:t>
            </a:r>
            <a:endParaRPr lang="en-US" sz="1650" dirty="0"/>
          </a:p>
        </p:txBody>
      </p:sp>
      <p:sp>
        <p:nvSpPr>
          <p:cNvPr id="18" name="Text 10"/>
          <p:cNvSpPr/>
          <p:nvPr/>
        </p:nvSpPr>
        <p:spPr>
          <a:xfrm>
            <a:off x="793790" y="6825139"/>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These notifications can significantly improve user experience by providing timely information, encouraging feature exploration, and guiding users through complex processes within your application.</a:t>
            </a:r>
            <a:endParaRPr lang="en-US" sz="1650" dirty="0"/>
          </a:p>
        </p:txBody>
      </p:sp>
      <p:pic>
        <p:nvPicPr>
          <p:cNvPr id="19"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2025-05-10T02:41:45Z</dcterms:created>
  <dcterms:modified xsi:type="dcterms:W3CDTF">2025-05-10T02:41:45Z</dcterms:modified>
</cp:coreProperties>
</file>